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57" r:id="rId3"/>
    <p:sldId id="258" r:id="rId4"/>
    <p:sldId id="259" r:id="rId5"/>
    <p:sldId id="260" r:id="rId6"/>
    <p:sldId id="263" r:id="rId7"/>
    <p:sldId id="261" r:id="rId8"/>
    <p:sldId id="262" r:id="rId9"/>
    <p:sldId id="266" r:id="rId10"/>
    <p:sldId id="264" r:id="rId11"/>
    <p:sldId id="265" r:id="rId12"/>
    <p:sldId id="267" r:id="rId13"/>
    <p:sldId id="268" r:id="rId14"/>
    <p:sldId id="269" r:id="rId15"/>
    <p:sldId id="271" r:id="rId16"/>
    <p:sldId id="272" r:id="rId17"/>
    <p:sldId id="270" r:id="rId18"/>
    <p:sldId id="274" r:id="rId19"/>
    <p:sldId id="275" r:id="rId20"/>
    <p:sldId id="277" r:id="rId21"/>
    <p:sldId id="276" r:id="rId22"/>
    <p:sldId id="278" r:id="rId23"/>
    <p:sldId id="273" r:id="rId24"/>
    <p:sldId id="279" r:id="rId25"/>
    <p:sldId id="283" r:id="rId26"/>
    <p:sldId id="282" r:id="rId27"/>
    <p:sldId id="280" r:id="rId28"/>
    <p:sldId id="281" r:id="rId29"/>
    <p:sldId id="284" r:id="rId30"/>
    <p:sldId id="286" r:id="rId31"/>
    <p:sldId id="287" r:id="rId32"/>
    <p:sldId id="289" r:id="rId33"/>
    <p:sldId id="288" r:id="rId34"/>
    <p:sldId id="285" r:id="rId35"/>
    <p:sldId id="292" r:id="rId36"/>
    <p:sldId id="291" r:id="rId37"/>
    <p:sldId id="295" r:id="rId38"/>
    <p:sldId id="294" r:id="rId39"/>
    <p:sldId id="293" r:id="rId40"/>
    <p:sldId id="290" r:id="rId41"/>
    <p:sldId id="302" r:id="rId42"/>
    <p:sldId id="301" r:id="rId43"/>
    <p:sldId id="300" r:id="rId44"/>
    <p:sldId id="299" r:id="rId45"/>
    <p:sldId id="298" r:id="rId46"/>
    <p:sldId id="296" r:id="rId47"/>
    <p:sldId id="304" r:id="rId48"/>
    <p:sldId id="305" r:id="rId49"/>
    <p:sldId id="303" r:id="rId50"/>
    <p:sldId id="306" r:id="rId51"/>
    <p:sldId id="307" r:id="rId52"/>
    <p:sldId id="308" r:id="rId53"/>
    <p:sldId id="309" r:id="rId54"/>
    <p:sldId id="31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6" d="100"/>
          <a:sy n="116" d="100"/>
        </p:scale>
        <p:origin x="3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360F7-64E8-4C69-A97A-E3F797A4D731}" type="datetimeFigureOut">
              <a:rPr lang="tr-TR" smtClean="0"/>
              <a:t>14.03.2024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C8BBE-4E64-47F0-8C68-63AE5F28FE4A}" type="slidenum">
              <a:rPr lang="tr-TR" smtClean="0"/>
              <a:t>‹#›</a:t>
            </a:fld>
            <a:endParaRPr lang="tr-TR"/>
          </a:p>
        </p:txBody>
      </p:sp>
    </p:spTree>
    <p:extLst>
      <p:ext uri="{BB962C8B-B14F-4D97-AF65-F5344CB8AC3E}">
        <p14:creationId xmlns:p14="http://schemas.microsoft.com/office/powerpoint/2010/main" val="1470178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860C8BBE-4E64-47F0-8C68-63AE5F28FE4A}" type="slidenum">
              <a:rPr lang="tr-TR" smtClean="0"/>
              <a:t>24</a:t>
            </a:fld>
            <a:endParaRPr lang="tr-TR"/>
          </a:p>
        </p:txBody>
      </p:sp>
    </p:spTree>
    <p:extLst>
      <p:ext uri="{BB962C8B-B14F-4D97-AF65-F5344CB8AC3E}">
        <p14:creationId xmlns:p14="http://schemas.microsoft.com/office/powerpoint/2010/main" val="3377535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860C8BBE-4E64-47F0-8C68-63AE5F28FE4A}" type="slidenum">
              <a:rPr lang="tr-TR" smtClean="0"/>
              <a:t>47</a:t>
            </a:fld>
            <a:endParaRPr lang="tr-TR"/>
          </a:p>
        </p:txBody>
      </p:sp>
    </p:spTree>
    <p:extLst>
      <p:ext uri="{BB962C8B-B14F-4D97-AF65-F5344CB8AC3E}">
        <p14:creationId xmlns:p14="http://schemas.microsoft.com/office/powerpoint/2010/main" val="2982761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tr-TR" smtClean="0"/>
              <a:t>Asıl başlık stili için tıklatın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3/13/2024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923A1CC3-2375-41D4-9E03-427CAF2A4C1A}" type="datetimeFigureOut">
              <a:rPr lang="en-US" dirty="0"/>
              <a:t>3/13/2024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tr-TR" smtClean="0"/>
              <a:t>Asıl başlık stili için tıklatın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AFF16868-8199-4C2C-A5B1-63AEE139F88E}" type="datetimeFigureOut">
              <a:rPr lang="en-US" dirty="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tr-TR" smtClean="0"/>
              <a:t>Asıl başlık stili için tıklatın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AAD9FF7F-6988-44CC-821B-644E70CD2F73}" type="datetimeFigureOut">
              <a:rPr lang="en-US" dirty="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5C12C299-16B2-4475-990D-751901EACC14}" type="datetimeFigureOut">
              <a:rPr lang="en-US" dirty="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3/13/2024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F34E6425-0181-43F2-84FC-787E803FD2F8}" type="datetimeFigureOut">
              <a:rPr lang="en-US" dirty="0"/>
              <a:t>3/13/2024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76E86A4C-8E40-4F87-A4F0-01A0687C5742}" type="datetimeFigureOut">
              <a:rPr lang="en-US" dirty="0"/>
              <a:t>3/13/2024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tr-TR" smtClean="0"/>
              <a:t>Resim eklemek için simgeyi tıklatın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35E72C73-2D91-4E12-BA25-F0AA0C03599B}" type="datetimeFigureOut">
              <a:rPr lang="en-US" dirty="0"/>
              <a:t>3/13/2024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3/13/2024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bugraataso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154955" y="766118"/>
            <a:ext cx="8825658" cy="1836473"/>
          </a:xfrm>
        </p:spPr>
        <p:txBody>
          <a:bodyPr/>
          <a:lstStyle/>
          <a:p>
            <a:pPr algn="ctr"/>
            <a:r>
              <a:rPr lang="tr-TR" dirty="0"/>
              <a:t>TECHCAREER DEVOPS BİTİRME PROJESİ</a:t>
            </a:r>
          </a:p>
        </p:txBody>
      </p:sp>
      <p:sp>
        <p:nvSpPr>
          <p:cNvPr id="3" name="Alt Başlık 2"/>
          <p:cNvSpPr>
            <a:spLocks noGrp="1"/>
          </p:cNvSpPr>
          <p:nvPr>
            <p:ph type="subTitle" idx="1"/>
          </p:nvPr>
        </p:nvSpPr>
        <p:spPr/>
        <p:txBody>
          <a:bodyPr/>
          <a:lstStyle/>
          <a:p>
            <a:r>
              <a:rPr lang="tr-TR" dirty="0" smtClean="0"/>
              <a:t>Buğra Atasoy</a:t>
            </a:r>
          </a:p>
          <a:p>
            <a:r>
              <a:rPr lang="tr-TR" dirty="0">
                <a:hlinkClick r:id="rId2"/>
              </a:rPr>
              <a:t>https://</a:t>
            </a:r>
            <a:r>
              <a:rPr lang="tr-TR" dirty="0" smtClean="0">
                <a:hlinkClick r:id="rId2"/>
              </a:rPr>
              <a:t>github.com/bugraatasoy</a:t>
            </a:r>
            <a:endParaRPr lang="tr-TR" dirty="0" smtClean="0"/>
          </a:p>
          <a:p>
            <a:endParaRPr lang="tr-TR" dirty="0"/>
          </a:p>
        </p:txBody>
      </p:sp>
    </p:spTree>
    <p:extLst>
      <p:ext uri="{BB962C8B-B14F-4D97-AF65-F5344CB8AC3E}">
        <p14:creationId xmlns:p14="http://schemas.microsoft.com/office/powerpoint/2010/main" val="28147478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617839"/>
            <a:ext cx="1334530" cy="461665"/>
          </a:xfrm>
          <a:prstGeom prst="rect">
            <a:avLst/>
          </a:prstGeom>
          <a:noFill/>
        </p:spPr>
        <p:txBody>
          <a:bodyPr wrap="square" rtlCol="0">
            <a:spAutoFit/>
          </a:bodyPr>
          <a:lstStyle/>
          <a:p>
            <a:r>
              <a:rPr lang="tr-TR" sz="2400" b="1" dirty="0" smtClean="0"/>
              <a:t>8.Adım:</a:t>
            </a:r>
            <a:endParaRPr lang="tr-TR" sz="2400" b="1"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055" y="1392194"/>
            <a:ext cx="5346356" cy="4222123"/>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7" y="1392195"/>
            <a:ext cx="5198077" cy="4222123"/>
          </a:xfrm>
          <a:prstGeom prst="rect">
            <a:avLst/>
          </a:prstGeom>
        </p:spPr>
      </p:pic>
    </p:spTree>
    <p:extLst>
      <p:ext uri="{BB962C8B-B14F-4D97-AF65-F5344CB8AC3E}">
        <p14:creationId xmlns:p14="http://schemas.microsoft.com/office/powerpoint/2010/main" val="3185209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659027" y="617838"/>
            <a:ext cx="2059460" cy="461665"/>
          </a:xfrm>
          <a:prstGeom prst="rect">
            <a:avLst/>
          </a:prstGeom>
          <a:noFill/>
        </p:spPr>
        <p:txBody>
          <a:bodyPr wrap="square" rtlCol="0">
            <a:spAutoFit/>
          </a:bodyPr>
          <a:lstStyle/>
          <a:p>
            <a:r>
              <a:rPr lang="tr-TR" sz="2400" b="1" dirty="0" smtClean="0"/>
              <a:t>9.Adım:</a:t>
            </a:r>
            <a:endParaRPr lang="tr-TR" sz="2400" b="1"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27" y="1230329"/>
            <a:ext cx="9107171" cy="4677428"/>
          </a:xfrm>
          <a:prstGeom prst="rect">
            <a:avLst/>
          </a:prstGeom>
        </p:spPr>
      </p:pic>
    </p:spTree>
    <p:extLst>
      <p:ext uri="{BB962C8B-B14F-4D97-AF65-F5344CB8AC3E}">
        <p14:creationId xmlns:p14="http://schemas.microsoft.com/office/powerpoint/2010/main" val="46233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650789" y="568411"/>
            <a:ext cx="2059460" cy="461665"/>
          </a:xfrm>
          <a:prstGeom prst="rect">
            <a:avLst/>
          </a:prstGeom>
          <a:noFill/>
        </p:spPr>
        <p:txBody>
          <a:bodyPr wrap="square" rtlCol="0">
            <a:spAutoFit/>
          </a:bodyPr>
          <a:lstStyle/>
          <a:p>
            <a:r>
              <a:rPr lang="tr-TR" sz="2400" b="1" dirty="0" smtClean="0"/>
              <a:t>11.Adım:</a:t>
            </a:r>
            <a:endParaRPr lang="tr-TR" sz="2400" b="1" dirty="0"/>
          </a:p>
        </p:txBody>
      </p:sp>
      <p:sp>
        <p:nvSpPr>
          <p:cNvPr id="4" name="Metin kutusu 3"/>
          <p:cNvSpPr txBox="1"/>
          <p:nvPr/>
        </p:nvSpPr>
        <p:spPr>
          <a:xfrm>
            <a:off x="650789" y="1030076"/>
            <a:ext cx="7479957" cy="3108543"/>
          </a:xfrm>
          <a:prstGeom prst="rect">
            <a:avLst/>
          </a:prstGeom>
          <a:noFill/>
        </p:spPr>
        <p:txBody>
          <a:bodyPr wrap="square" rtlCol="0">
            <a:spAutoFit/>
          </a:bodyPr>
          <a:lstStyle/>
          <a:p>
            <a:r>
              <a:rPr lang="tr-TR" sz="1400" b="1" dirty="0"/>
              <a:t>Git </a:t>
            </a:r>
            <a:r>
              <a:rPr lang="tr-TR" sz="1400" b="1" dirty="0" err="1" smtClean="0"/>
              <a:t>Log</a:t>
            </a:r>
            <a:r>
              <a:rPr lang="tr-TR" sz="1400" b="1" dirty="0" smtClean="0"/>
              <a:t>:</a:t>
            </a:r>
            <a:endParaRPr lang="tr-TR" sz="1400" b="1" dirty="0"/>
          </a:p>
          <a:p>
            <a:endParaRPr lang="tr-TR" sz="1400" b="1" dirty="0" smtClean="0"/>
          </a:p>
          <a:p>
            <a:r>
              <a:rPr lang="tr-TR" sz="1400" b="1" dirty="0" smtClean="0"/>
              <a:t>İşlevi</a:t>
            </a:r>
            <a:r>
              <a:rPr lang="tr-TR" sz="1400" b="1" dirty="0"/>
              <a:t>:</a:t>
            </a:r>
            <a:r>
              <a:rPr lang="tr-TR" sz="1400" dirty="0"/>
              <a:t> Geçmiş </a:t>
            </a:r>
            <a:r>
              <a:rPr lang="tr-TR" sz="1400" dirty="0" err="1"/>
              <a:t>commit'lerin</a:t>
            </a:r>
            <a:r>
              <a:rPr lang="tr-TR" sz="1400" dirty="0"/>
              <a:t> bir listesini ve her </a:t>
            </a:r>
            <a:r>
              <a:rPr lang="tr-TR" sz="1400" dirty="0" err="1"/>
              <a:t>commit'in</a:t>
            </a:r>
            <a:r>
              <a:rPr lang="tr-TR" sz="1400" dirty="0"/>
              <a:t> ayrıntılarını görüntüler</a:t>
            </a:r>
            <a:r>
              <a:rPr lang="tr-TR" sz="1400" dirty="0" smtClean="0"/>
              <a:t>.</a:t>
            </a:r>
            <a:r>
              <a:rPr lang="tr-TR" sz="1400" b="1" dirty="0"/>
              <a:t> </a:t>
            </a:r>
            <a:endParaRPr lang="tr-TR" sz="1400" b="1" dirty="0" smtClean="0"/>
          </a:p>
          <a:p>
            <a:r>
              <a:rPr lang="tr-TR" sz="1400" b="1" dirty="0" smtClean="0"/>
              <a:t>Görüntülediği </a:t>
            </a:r>
            <a:r>
              <a:rPr lang="tr-TR" sz="1400" b="1" dirty="0"/>
              <a:t>Bilgiler:</a:t>
            </a:r>
            <a:endParaRPr lang="tr-TR" sz="1400" dirty="0"/>
          </a:p>
          <a:p>
            <a:pPr lvl="1"/>
            <a:r>
              <a:rPr lang="tr-TR" sz="1400" dirty="0" err="1"/>
              <a:t>Commit</a:t>
            </a:r>
            <a:r>
              <a:rPr lang="tr-TR" sz="1400" dirty="0"/>
              <a:t> tarihi ve saati</a:t>
            </a:r>
          </a:p>
          <a:p>
            <a:pPr lvl="1"/>
            <a:r>
              <a:rPr lang="tr-TR" sz="1400" dirty="0" err="1"/>
              <a:t>Commit</a:t>
            </a:r>
            <a:r>
              <a:rPr lang="tr-TR" sz="1400" dirty="0"/>
              <a:t> mesajı</a:t>
            </a:r>
          </a:p>
          <a:p>
            <a:pPr lvl="1"/>
            <a:r>
              <a:rPr lang="tr-TR" sz="1400" dirty="0"/>
              <a:t>Yazar (</a:t>
            </a:r>
            <a:r>
              <a:rPr lang="tr-TR" sz="1400" dirty="0" err="1"/>
              <a:t>commit'i</a:t>
            </a:r>
            <a:r>
              <a:rPr lang="tr-TR" sz="1400" dirty="0"/>
              <a:t> kim yaptı)</a:t>
            </a:r>
          </a:p>
          <a:p>
            <a:pPr lvl="1"/>
            <a:r>
              <a:rPr lang="tr-TR" sz="1400" dirty="0"/>
              <a:t>Değiştirilen dosyaların listesi (isteğe bağlı)</a:t>
            </a:r>
          </a:p>
          <a:p>
            <a:pPr lvl="1"/>
            <a:r>
              <a:rPr lang="tr-TR" sz="1400" dirty="0" err="1"/>
              <a:t>Commit</a:t>
            </a:r>
            <a:r>
              <a:rPr lang="tr-TR" sz="1400" dirty="0"/>
              <a:t> </a:t>
            </a:r>
            <a:r>
              <a:rPr lang="tr-TR" sz="1400" dirty="0" err="1"/>
              <a:t>hash</a:t>
            </a:r>
            <a:r>
              <a:rPr lang="tr-TR" sz="1400" dirty="0"/>
              <a:t> değeri</a:t>
            </a:r>
          </a:p>
          <a:p>
            <a:r>
              <a:rPr lang="tr-TR" sz="1400" b="1" dirty="0"/>
              <a:t>Kullanım Örnekleri:</a:t>
            </a:r>
            <a:endParaRPr lang="tr-TR" sz="1400" dirty="0"/>
          </a:p>
          <a:p>
            <a:pPr lvl="1"/>
            <a:r>
              <a:rPr lang="tr-TR" sz="1400" dirty="0"/>
              <a:t>Projenin geçmişini incelemek</a:t>
            </a:r>
          </a:p>
          <a:p>
            <a:pPr lvl="1"/>
            <a:r>
              <a:rPr lang="tr-TR" sz="1400" dirty="0"/>
              <a:t>Belirli bir </a:t>
            </a:r>
            <a:r>
              <a:rPr lang="tr-TR" sz="1400" dirty="0" err="1"/>
              <a:t>commit'i</a:t>
            </a:r>
            <a:r>
              <a:rPr lang="tr-TR" sz="1400" dirty="0"/>
              <a:t> bulmak</a:t>
            </a:r>
          </a:p>
          <a:p>
            <a:pPr lvl="1"/>
            <a:r>
              <a:rPr lang="tr-TR" sz="1400" dirty="0"/>
              <a:t>Bir geliştiricinin yaptığı değişiklikleri takip etmek</a:t>
            </a:r>
          </a:p>
          <a:p>
            <a:pPr lvl="1"/>
            <a:r>
              <a:rPr lang="tr-TR" sz="1400" dirty="0"/>
              <a:t>Hata ayıklama sırasında geçmiş </a:t>
            </a:r>
            <a:r>
              <a:rPr lang="tr-TR" sz="1400" dirty="0" err="1"/>
              <a:t>commit'lere</a:t>
            </a:r>
            <a:r>
              <a:rPr lang="tr-TR" sz="1400" dirty="0"/>
              <a:t> </a:t>
            </a:r>
            <a:r>
              <a:rPr lang="tr-TR" sz="1400" dirty="0" smtClean="0"/>
              <a:t>bakmak</a:t>
            </a:r>
            <a:endParaRPr lang="tr-TR" sz="1400" dirty="0"/>
          </a:p>
        </p:txBody>
      </p:sp>
      <p:sp>
        <p:nvSpPr>
          <p:cNvPr id="8" name="Metin kutusu 7"/>
          <p:cNvSpPr txBox="1"/>
          <p:nvPr/>
        </p:nvSpPr>
        <p:spPr>
          <a:xfrm>
            <a:off x="5799438" y="1819722"/>
            <a:ext cx="5560542" cy="3323987"/>
          </a:xfrm>
          <a:prstGeom prst="rect">
            <a:avLst/>
          </a:prstGeom>
          <a:noFill/>
        </p:spPr>
        <p:txBody>
          <a:bodyPr wrap="square" rtlCol="0">
            <a:spAutoFit/>
          </a:bodyPr>
          <a:lstStyle/>
          <a:p>
            <a:r>
              <a:rPr lang="tr-TR" sz="1400" b="1" dirty="0"/>
              <a:t>Git </a:t>
            </a:r>
            <a:r>
              <a:rPr lang="tr-TR" sz="1400" b="1" dirty="0" err="1"/>
              <a:t>Status</a:t>
            </a:r>
            <a:r>
              <a:rPr lang="tr-TR" sz="1400" b="1" dirty="0"/>
              <a:t>:</a:t>
            </a:r>
          </a:p>
          <a:p>
            <a:endParaRPr lang="tr-TR" sz="1400" b="1" dirty="0" smtClean="0"/>
          </a:p>
          <a:p>
            <a:r>
              <a:rPr lang="tr-TR" sz="1400" b="1" dirty="0" smtClean="0"/>
              <a:t>İşlevi</a:t>
            </a:r>
            <a:r>
              <a:rPr lang="tr-TR" sz="1400" b="1" dirty="0"/>
              <a:t>:</a:t>
            </a:r>
            <a:r>
              <a:rPr lang="tr-TR" sz="1400" dirty="0"/>
              <a:t> Çalışma dizinindeki (</a:t>
            </a:r>
            <a:r>
              <a:rPr lang="tr-TR" sz="1400" dirty="0" err="1"/>
              <a:t>working</a:t>
            </a:r>
            <a:r>
              <a:rPr lang="tr-TR" sz="1400" dirty="0"/>
              <a:t> </a:t>
            </a:r>
            <a:r>
              <a:rPr lang="tr-TR" sz="1400" dirty="0" err="1"/>
              <a:t>directory</a:t>
            </a:r>
            <a:r>
              <a:rPr lang="tr-TR" sz="1400" dirty="0"/>
              <a:t>) ve </a:t>
            </a:r>
            <a:r>
              <a:rPr lang="tr-TR" sz="1400" dirty="0" err="1"/>
              <a:t>staging</a:t>
            </a:r>
            <a:r>
              <a:rPr lang="tr-TR" sz="1400" dirty="0"/>
              <a:t> </a:t>
            </a:r>
            <a:r>
              <a:rPr lang="tr-TR" sz="1400" dirty="0" err="1"/>
              <a:t>area'daki</a:t>
            </a:r>
            <a:r>
              <a:rPr lang="tr-TR" sz="1400" dirty="0"/>
              <a:t> değişikliklerin durumunu gösterir.</a:t>
            </a:r>
          </a:p>
          <a:p>
            <a:r>
              <a:rPr lang="tr-TR" sz="1400" b="1" dirty="0"/>
              <a:t>Görüntülediği Bilgiler:</a:t>
            </a:r>
            <a:endParaRPr lang="tr-TR" sz="1400" dirty="0"/>
          </a:p>
          <a:p>
            <a:pPr lvl="1"/>
            <a:r>
              <a:rPr lang="tr-TR" sz="1400" dirty="0" err="1"/>
              <a:t>Staged</a:t>
            </a:r>
            <a:r>
              <a:rPr lang="tr-TR" sz="1400" dirty="0"/>
              <a:t> </a:t>
            </a:r>
            <a:r>
              <a:rPr lang="tr-TR" sz="1400" dirty="0" err="1"/>
              <a:t>area'daki</a:t>
            </a:r>
            <a:r>
              <a:rPr lang="tr-TR" sz="1400" dirty="0"/>
              <a:t> dosyalar (</a:t>
            </a:r>
            <a:r>
              <a:rPr lang="tr-TR" sz="1400" dirty="0" err="1"/>
              <a:t>commit'e</a:t>
            </a:r>
            <a:r>
              <a:rPr lang="tr-TR" sz="1400" dirty="0"/>
              <a:t> hazır)</a:t>
            </a:r>
          </a:p>
          <a:p>
            <a:pPr lvl="1"/>
            <a:r>
              <a:rPr lang="tr-TR" sz="1400" dirty="0" err="1"/>
              <a:t>Unstaged</a:t>
            </a:r>
            <a:r>
              <a:rPr lang="tr-TR" sz="1400" dirty="0"/>
              <a:t> </a:t>
            </a:r>
            <a:r>
              <a:rPr lang="tr-TR" sz="1400" dirty="0" err="1"/>
              <a:t>area'daki</a:t>
            </a:r>
            <a:r>
              <a:rPr lang="tr-TR" sz="1400" dirty="0"/>
              <a:t> dosyalar (</a:t>
            </a:r>
            <a:r>
              <a:rPr lang="tr-TR" sz="1400" dirty="0" err="1"/>
              <a:t>commit'e</a:t>
            </a:r>
            <a:r>
              <a:rPr lang="tr-TR" sz="1400" dirty="0"/>
              <a:t> hazır değil)</a:t>
            </a:r>
          </a:p>
          <a:p>
            <a:pPr lvl="1"/>
            <a:r>
              <a:rPr lang="tr-TR" sz="1400" dirty="0"/>
              <a:t>Silinen dosyalar</a:t>
            </a:r>
          </a:p>
          <a:p>
            <a:pPr lvl="1"/>
            <a:r>
              <a:rPr lang="tr-TR" sz="1400" dirty="0"/>
              <a:t>Takip edilmeyen dosyalar</a:t>
            </a:r>
          </a:p>
          <a:p>
            <a:r>
              <a:rPr lang="tr-TR" sz="1400" b="1" dirty="0"/>
              <a:t>Kullanım Örnekleri:</a:t>
            </a:r>
            <a:endParaRPr lang="tr-TR" sz="1400" dirty="0"/>
          </a:p>
          <a:p>
            <a:pPr lvl="1"/>
            <a:r>
              <a:rPr lang="tr-TR" sz="1400" dirty="0"/>
              <a:t>Hangi dosyaların değiştiğini görmek</a:t>
            </a:r>
          </a:p>
          <a:p>
            <a:pPr lvl="1"/>
            <a:r>
              <a:rPr lang="tr-TR" sz="1400" dirty="0"/>
              <a:t>Hangi dosyaların </a:t>
            </a:r>
            <a:r>
              <a:rPr lang="tr-TR" sz="1400" dirty="0" err="1"/>
              <a:t>commit'e</a:t>
            </a:r>
            <a:r>
              <a:rPr lang="tr-TR" sz="1400" dirty="0"/>
              <a:t> hazır olduğunu kontrol etmek</a:t>
            </a:r>
          </a:p>
          <a:p>
            <a:pPr lvl="1"/>
            <a:r>
              <a:rPr lang="tr-TR" sz="1400" dirty="0" err="1"/>
              <a:t>Unstaged</a:t>
            </a:r>
            <a:r>
              <a:rPr lang="tr-TR" sz="1400" dirty="0"/>
              <a:t> </a:t>
            </a:r>
            <a:r>
              <a:rPr lang="tr-TR" sz="1400" dirty="0" err="1"/>
              <a:t>area'daki</a:t>
            </a:r>
            <a:r>
              <a:rPr lang="tr-TR" sz="1400" dirty="0"/>
              <a:t> dosyaları </a:t>
            </a:r>
            <a:r>
              <a:rPr lang="tr-TR" sz="1400" dirty="0" err="1"/>
              <a:t>staged</a:t>
            </a:r>
            <a:r>
              <a:rPr lang="tr-TR" sz="1400" dirty="0"/>
              <a:t> </a:t>
            </a:r>
            <a:r>
              <a:rPr lang="tr-TR" sz="1400" dirty="0" err="1"/>
              <a:t>area'ya</a:t>
            </a:r>
            <a:r>
              <a:rPr lang="tr-TR" sz="1400" dirty="0"/>
              <a:t> eklemek</a:t>
            </a:r>
          </a:p>
          <a:p>
            <a:pPr lvl="1"/>
            <a:r>
              <a:rPr lang="tr-TR" sz="1400" dirty="0"/>
              <a:t>Takip edilmeyen dosyaları bulmak</a:t>
            </a:r>
          </a:p>
          <a:p>
            <a:endParaRPr lang="tr-TR" sz="1400" dirty="0"/>
          </a:p>
        </p:txBody>
      </p:sp>
      <p:sp>
        <p:nvSpPr>
          <p:cNvPr id="9" name="Metin kutusu 8"/>
          <p:cNvSpPr txBox="1"/>
          <p:nvPr/>
        </p:nvSpPr>
        <p:spPr>
          <a:xfrm>
            <a:off x="864974" y="4266546"/>
            <a:ext cx="5263977" cy="1754326"/>
          </a:xfrm>
          <a:prstGeom prst="rect">
            <a:avLst/>
          </a:prstGeom>
          <a:noFill/>
        </p:spPr>
        <p:txBody>
          <a:bodyPr wrap="square" rtlCol="0">
            <a:spAutoFit/>
          </a:bodyPr>
          <a:lstStyle/>
          <a:p>
            <a:r>
              <a:rPr lang="tr-TR" sz="1200" b="1" dirty="0" smtClean="0"/>
              <a:t>Özet:</a:t>
            </a:r>
          </a:p>
          <a:p>
            <a:endParaRPr lang="tr-TR" sz="1200" b="1" dirty="0"/>
          </a:p>
          <a:p>
            <a:r>
              <a:rPr lang="tr-TR" sz="1200" b="1" dirty="0" smtClean="0"/>
              <a:t>Git </a:t>
            </a:r>
            <a:r>
              <a:rPr lang="tr-TR" sz="1200" b="1" dirty="0" err="1"/>
              <a:t>log</a:t>
            </a:r>
            <a:r>
              <a:rPr lang="tr-TR" sz="1200" b="1" dirty="0"/>
              <a:t>:</a:t>
            </a:r>
            <a:r>
              <a:rPr lang="tr-TR" sz="1200" dirty="0"/>
              <a:t> Geçmiş </a:t>
            </a:r>
            <a:r>
              <a:rPr lang="tr-TR" sz="1200" dirty="0" err="1"/>
              <a:t>commit'leri</a:t>
            </a:r>
            <a:r>
              <a:rPr lang="tr-TR" sz="1200" dirty="0"/>
              <a:t> ve ayrıntılarını görüntüler.</a:t>
            </a:r>
          </a:p>
          <a:p>
            <a:r>
              <a:rPr lang="tr-TR" sz="1200" b="1" dirty="0"/>
              <a:t>Git </a:t>
            </a:r>
            <a:r>
              <a:rPr lang="tr-TR" sz="1200" b="1" dirty="0" err="1"/>
              <a:t>status</a:t>
            </a:r>
            <a:r>
              <a:rPr lang="tr-TR" sz="1200" b="1" dirty="0"/>
              <a:t>:</a:t>
            </a:r>
            <a:r>
              <a:rPr lang="tr-TR" sz="1200" dirty="0"/>
              <a:t> Çalışma dizinindeki ve </a:t>
            </a:r>
            <a:r>
              <a:rPr lang="tr-TR" sz="1200" dirty="0" err="1"/>
              <a:t>staging</a:t>
            </a:r>
            <a:r>
              <a:rPr lang="tr-TR" sz="1200" dirty="0"/>
              <a:t> </a:t>
            </a:r>
            <a:r>
              <a:rPr lang="tr-TR" sz="1200" dirty="0" err="1"/>
              <a:t>area'daki</a:t>
            </a:r>
            <a:r>
              <a:rPr lang="tr-TR" sz="1200" dirty="0"/>
              <a:t> değişikliklerin durumunu gösterir.</a:t>
            </a:r>
          </a:p>
          <a:p>
            <a:endParaRPr lang="tr-TR" sz="1200" dirty="0"/>
          </a:p>
          <a:p>
            <a:r>
              <a:rPr lang="tr-TR" sz="1200" dirty="0" smtClean="0"/>
              <a:t>Her </a:t>
            </a:r>
            <a:r>
              <a:rPr lang="tr-TR" sz="1200" dirty="0"/>
              <a:t>iki komut da </a:t>
            </a:r>
            <a:r>
              <a:rPr lang="tr-TR" sz="1200" dirty="0" err="1"/>
              <a:t>Git'i</a:t>
            </a:r>
            <a:r>
              <a:rPr lang="tr-TR" sz="1200" dirty="0"/>
              <a:t> daha etkin bir şekilde kullanmanıza ve değişikliklerinizi takip etmenize yardımcı olur. Hangi komutu kullanacağınız, neyi öğrenmek veya yapmak istediğinize bağlıdır.</a:t>
            </a:r>
          </a:p>
        </p:txBody>
      </p:sp>
    </p:spTree>
    <p:extLst>
      <p:ext uri="{BB962C8B-B14F-4D97-AF65-F5344CB8AC3E}">
        <p14:creationId xmlns:p14="http://schemas.microsoft.com/office/powerpoint/2010/main" val="3719487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1804087" cy="461665"/>
          </a:xfrm>
          <a:prstGeom prst="rect">
            <a:avLst/>
          </a:prstGeom>
          <a:noFill/>
        </p:spPr>
        <p:txBody>
          <a:bodyPr wrap="square" rtlCol="0">
            <a:spAutoFit/>
          </a:bodyPr>
          <a:lstStyle/>
          <a:p>
            <a:r>
              <a:rPr lang="tr-TR" sz="2400" b="1" dirty="0" smtClean="0"/>
              <a:t>12.Adım:</a:t>
            </a:r>
            <a:endParaRPr lang="tr-TR" sz="2400" b="1"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66" y="1079504"/>
            <a:ext cx="9580607" cy="5090637"/>
          </a:xfrm>
          <a:prstGeom prst="rect">
            <a:avLst/>
          </a:prstGeom>
        </p:spPr>
      </p:pic>
    </p:spTree>
    <p:extLst>
      <p:ext uri="{BB962C8B-B14F-4D97-AF65-F5344CB8AC3E}">
        <p14:creationId xmlns:p14="http://schemas.microsoft.com/office/powerpoint/2010/main" val="3438921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650788" y="617839"/>
            <a:ext cx="1787611" cy="461665"/>
          </a:xfrm>
          <a:prstGeom prst="rect">
            <a:avLst/>
          </a:prstGeom>
          <a:noFill/>
        </p:spPr>
        <p:txBody>
          <a:bodyPr wrap="square" rtlCol="0">
            <a:spAutoFit/>
          </a:bodyPr>
          <a:lstStyle/>
          <a:p>
            <a:r>
              <a:rPr lang="tr-TR" sz="2400" b="1" dirty="0" smtClean="0"/>
              <a:t>13.Adım:</a:t>
            </a:r>
            <a:endParaRPr lang="tr-TR" sz="2400" b="1" dirty="0"/>
          </a:p>
        </p:txBody>
      </p:sp>
      <p:sp>
        <p:nvSpPr>
          <p:cNvPr id="5" name="Metin kutusu 4"/>
          <p:cNvSpPr txBox="1"/>
          <p:nvPr/>
        </p:nvSpPr>
        <p:spPr>
          <a:xfrm>
            <a:off x="650788" y="1079504"/>
            <a:ext cx="10799806" cy="5262979"/>
          </a:xfrm>
          <a:prstGeom prst="rect">
            <a:avLst/>
          </a:prstGeom>
          <a:noFill/>
        </p:spPr>
        <p:txBody>
          <a:bodyPr wrap="square" rtlCol="0">
            <a:spAutoFit/>
          </a:bodyPr>
          <a:lstStyle/>
          <a:p>
            <a:r>
              <a:rPr lang="tr-TR" sz="1400" dirty="0"/>
              <a:t>Git ile çalışırken iki ana </a:t>
            </a:r>
            <a:r>
              <a:rPr lang="tr-TR" sz="1400" dirty="0" err="1"/>
              <a:t>arayüz</a:t>
            </a:r>
            <a:r>
              <a:rPr lang="tr-TR" sz="1400" dirty="0"/>
              <a:t> seçeneğiniz vardır: </a:t>
            </a:r>
            <a:r>
              <a:rPr lang="tr-TR" sz="1400" b="1" dirty="0"/>
              <a:t>Git GUI (grafiksel kullanıcı </a:t>
            </a:r>
            <a:r>
              <a:rPr lang="tr-TR" sz="1400" b="1" dirty="0" err="1"/>
              <a:t>arayüzü</a:t>
            </a:r>
            <a:r>
              <a:rPr lang="tr-TR" sz="1400" b="1" dirty="0"/>
              <a:t>)</a:t>
            </a:r>
            <a:r>
              <a:rPr lang="tr-TR" sz="1400" dirty="0"/>
              <a:t> ve </a:t>
            </a:r>
            <a:r>
              <a:rPr lang="tr-TR" sz="1400" b="1" dirty="0"/>
              <a:t>Git CLI (komut satırı </a:t>
            </a:r>
            <a:r>
              <a:rPr lang="tr-TR" sz="1400" b="1" dirty="0" err="1"/>
              <a:t>arayüzü</a:t>
            </a:r>
            <a:r>
              <a:rPr lang="tr-TR" sz="1400" b="1" dirty="0"/>
              <a:t>)</a:t>
            </a:r>
            <a:r>
              <a:rPr lang="tr-TR" sz="1400" dirty="0"/>
              <a:t>. Her biri kendi avantajlarına ve dezavantajlarına sahiptir, size en uygun olanı seçebilirsiniz</a:t>
            </a:r>
            <a:r>
              <a:rPr lang="tr-TR" sz="1400" dirty="0" smtClean="0"/>
              <a:t>.</a:t>
            </a:r>
          </a:p>
          <a:p>
            <a:endParaRPr lang="tr-TR" sz="1400" b="1" dirty="0" smtClean="0"/>
          </a:p>
          <a:p>
            <a:r>
              <a:rPr lang="tr-TR" sz="1400" b="1" dirty="0" smtClean="0"/>
              <a:t>Git </a:t>
            </a:r>
            <a:r>
              <a:rPr lang="tr-TR" sz="1400" b="1" dirty="0"/>
              <a:t>GUI:</a:t>
            </a:r>
            <a:endParaRPr lang="tr-TR" sz="1400" dirty="0"/>
          </a:p>
          <a:p>
            <a:endParaRPr lang="tr-TR" sz="1400" b="1" dirty="0" smtClean="0"/>
          </a:p>
          <a:p>
            <a:r>
              <a:rPr lang="tr-TR" sz="1400" b="1" dirty="0" smtClean="0"/>
              <a:t>Tanımı</a:t>
            </a:r>
            <a:r>
              <a:rPr lang="tr-TR" sz="1400" b="1" dirty="0"/>
              <a:t>:</a:t>
            </a:r>
            <a:r>
              <a:rPr lang="tr-TR" sz="1400" dirty="0"/>
              <a:t> Git ile etkileşim kurmak için grafiksel öğeler (düğmeler, menüler, pencereler) kullanan bir yazılımdır.</a:t>
            </a:r>
          </a:p>
          <a:p>
            <a:endParaRPr lang="tr-TR" sz="1400" b="1" dirty="0" smtClean="0"/>
          </a:p>
          <a:p>
            <a:r>
              <a:rPr lang="tr-TR" sz="1400" b="1" dirty="0" smtClean="0"/>
              <a:t>Avantajları</a:t>
            </a:r>
            <a:r>
              <a:rPr lang="tr-TR" sz="1400" b="1" dirty="0"/>
              <a:t>:</a:t>
            </a:r>
            <a:endParaRPr lang="tr-TR" sz="1400" dirty="0"/>
          </a:p>
          <a:p>
            <a:pPr lvl="1"/>
            <a:r>
              <a:rPr lang="tr-TR" sz="1400" dirty="0"/>
              <a:t>Yeni başlayanlar veya komut satırından çekinen kullanıcılar için daha kolay öğrenilebilir ve kullanılabilir.</a:t>
            </a:r>
          </a:p>
          <a:p>
            <a:pPr lvl="1"/>
            <a:r>
              <a:rPr lang="tr-TR" sz="1400" dirty="0"/>
              <a:t>Değişiklikleri görselleştirmek ve takip etmek daha kolaydır.</a:t>
            </a:r>
          </a:p>
          <a:p>
            <a:pPr lvl="1"/>
            <a:r>
              <a:rPr lang="tr-TR" sz="1400" dirty="0"/>
              <a:t>Bazı </a:t>
            </a:r>
            <a:r>
              <a:rPr lang="tr-TR" sz="1400" dirty="0" err="1"/>
              <a:t>GUI'lar</a:t>
            </a:r>
            <a:r>
              <a:rPr lang="tr-TR" sz="1400" dirty="0"/>
              <a:t> sürükle-bırak işlevleri, otomatik tamamlama ve hata düzeltmeleri gibi kullanışlı özellikler sunar.</a:t>
            </a:r>
          </a:p>
          <a:p>
            <a:endParaRPr lang="tr-TR" sz="1400" b="1" dirty="0" smtClean="0"/>
          </a:p>
          <a:p>
            <a:r>
              <a:rPr lang="tr-TR" sz="1400" b="1" dirty="0" smtClean="0"/>
              <a:t>Dezavantajları</a:t>
            </a:r>
            <a:r>
              <a:rPr lang="tr-TR" sz="1400" b="1" dirty="0"/>
              <a:t>:</a:t>
            </a:r>
            <a:endParaRPr lang="tr-TR" sz="1400" dirty="0"/>
          </a:p>
          <a:p>
            <a:pPr lvl="1"/>
            <a:r>
              <a:rPr lang="tr-TR" sz="1400" dirty="0"/>
              <a:t>Komut satırında olduğu kadar güçlü veya esnek olmayabilir.</a:t>
            </a:r>
          </a:p>
          <a:p>
            <a:pPr lvl="1"/>
            <a:r>
              <a:rPr lang="tr-TR" sz="1400" dirty="0"/>
              <a:t>Bazı işlemler için daha fazla tıklama ve gezinme gerekebilir.</a:t>
            </a:r>
          </a:p>
          <a:p>
            <a:pPr lvl="1"/>
            <a:r>
              <a:rPr lang="tr-TR" sz="1400" dirty="0"/>
              <a:t>Bazı özellikler veya konfigürasyonlar GUI üzerinden erişilemeyebilir</a:t>
            </a:r>
            <a:r>
              <a:rPr lang="tr-TR" sz="1400" dirty="0" smtClean="0"/>
              <a:t>.</a:t>
            </a:r>
          </a:p>
          <a:p>
            <a:endParaRPr lang="tr-TR" sz="1400" b="1" dirty="0" smtClean="0"/>
          </a:p>
          <a:p>
            <a:r>
              <a:rPr lang="tr-TR" sz="1400" b="1" dirty="0" smtClean="0"/>
              <a:t>Örnek </a:t>
            </a:r>
            <a:r>
              <a:rPr lang="tr-TR" sz="1400" b="1" dirty="0"/>
              <a:t>Git </a:t>
            </a:r>
            <a:r>
              <a:rPr lang="tr-TR" sz="1400" b="1" dirty="0" err="1"/>
              <a:t>GUI'lar</a:t>
            </a:r>
            <a:r>
              <a:rPr lang="tr-TR" sz="1400" b="1" dirty="0"/>
              <a:t>:</a:t>
            </a:r>
            <a:endParaRPr lang="tr-TR" sz="1400" dirty="0"/>
          </a:p>
          <a:p>
            <a:r>
              <a:rPr lang="tr-TR" sz="1400" dirty="0" err="1"/>
              <a:t>GitHub</a:t>
            </a:r>
            <a:r>
              <a:rPr lang="tr-TR" sz="1400" dirty="0"/>
              <a:t> Desktop</a:t>
            </a:r>
          </a:p>
          <a:p>
            <a:r>
              <a:rPr lang="tr-TR" sz="1400" dirty="0" err="1"/>
              <a:t>SourceTree</a:t>
            </a:r>
            <a:endParaRPr lang="tr-TR" sz="1400" dirty="0"/>
          </a:p>
          <a:p>
            <a:r>
              <a:rPr lang="tr-TR" sz="1400" dirty="0" err="1"/>
              <a:t>TortoiseGit</a:t>
            </a:r>
            <a:endParaRPr lang="tr-TR" sz="1400" dirty="0"/>
          </a:p>
          <a:p>
            <a:r>
              <a:rPr lang="tr-TR" sz="1400" dirty="0" err="1"/>
              <a:t>GitKraken</a:t>
            </a:r>
            <a:endParaRPr lang="tr-TR" sz="1400" dirty="0"/>
          </a:p>
          <a:p>
            <a:pPr lvl="1"/>
            <a:endParaRPr lang="tr-TR" sz="1400" dirty="0"/>
          </a:p>
          <a:p>
            <a:endParaRPr lang="tr-TR" sz="1400" dirty="0"/>
          </a:p>
        </p:txBody>
      </p:sp>
    </p:spTree>
    <p:extLst>
      <p:ext uri="{BB962C8B-B14F-4D97-AF65-F5344CB8AC3E}">
        <p14:creationId xmlns:p14="http://schemas.microsoft.com/office/powerpoint/2010/main" val="3521160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815546" y="1021492"/>
            <a:ext cx="10083113" cy="4678204"/>
          </a:xfrm>
          <a:prstGeom prst="rect">
            <a:avLst/>
          </a:prstGeom>
          <a:noFill/>
        </p:spPr>
        <p:txBody>
          <a:bodyPr wrap="square" rtlCol="0">
            <a:spAutoFit/>
          </a:bodyPr>
          <a:lstStyle/>
          <a:p>
            <a:r>
              <a:rPr lang="tr-TR" sz="1400" b="1" dirty="0"/>
              <a:t>Git CLI:</a:t>
            </a:r>
            <a:endParaRPr lang="tr-TR" sz="1400" dirty="0"/>
          </a:p>
          <a:p>
            <a:r>
              <a:rPr lang="tr-TR" sz="1400" b="1" dirty="0"/>
              <a:t>Tanımı:</a:t>
            </a:r>
            <a:r>
              <a:rPr lang="tr-TR" sz="1400" dirty="0"/>
              <a:t> Git komutlarını yazıp çalıştırarak Git ile etkileşim kurmanın yoludur.</a:t>
            </a:r>
          </a:p>
          <a:p>
            <a:r>
              <a:rPr lang="tr-TR" sz="1400" b="1" dirty="0"/>
              <a:t>Avantajları:</a:t>
            </a:r>
            <a:endParaRPr lang="tr-TR" sz="1400" dirty="0"/>
          </a:p>
          <a:p>
            <a:pPr lvl="1"/>
            <a:r>
              <a:rPr lang="tr-TR" sz="1400" dirty="0"/>
              <a:t>Daha güçlü ve esnektir, tüm Git özelliklerine erişim sağlar.</a:t>
            </a:r>
          </a:p>
          <a:p>
            <a:pPr lvl="1"/>
            <a:r>
              <a:rPr lang="tr-TR" sz="1400" dirty="0"/>
              <a:t>Komutları otomatikleştirmek ve </a:t>
            </a:r>
            <a:r>
              <a:rPr lang="tr-TR" sz="1400" dirty="0" err="1"/>
              <a:t>script'ler</a:t>
            </a:r>
            <a:r>
              <a:rPr lang="tr-TR" sz="1400" dirty="0"/>
              <a:t> yazmak için kullanılabilir.</a:t>
            </a:r>
          </a:p>
          <a:p>
            <a:pPr lvl="1"/>
            <a:r>
              <a:rPr lang="tr-TR" sz="1400" dirty="0"/>
              <a:t>Verimli çalışma için klavye </a:t>
            </a:r>
            <a:r>
              <a:rPr lang="tr-TR" sz="1400" dirty="0" err="1"/>
              <a:t>kısayolları</a:t>
            </a:r>
            <a:r>
              <a:rPr lang="tr-TR" sz="1400" dirty="0"/>
              <a:t> kullanılabilir.</a:t>
            </a:r>
          </a:p>
          <a:p>
            <a:r>
              <a:rPr lang="tr-TR" sz="1400" b="1" dirty="0"/>
              <a:t>Dezavantajları:</a:t>
            </a:r>
            <a:endParaRPr lang="tr-TR" sz="1400" dirty="0"/>
          </a:p>
          <a:p>
            <a:pPr lvl="1"/>
            <a:r>
              <a:rPr lang="tr-TR" sz="1400" dirty="0"/>
              <a:t>Yeni başlayanlar için öğrenmesi ve kullanması daha zor olabilir.</a:t>
            </a:r>
          </a:p>
          <a:p>
            <a:pPr lvl="1"/>
            <a:r>
              <a:rPr lang="tr-TR" sz="1400" dirty="0"/>
              <a:t>Hatalar yapmak daha kolaydır ve düzeltmek zaman alabilir.</a:t>
            </a:r>
          </a:p>
          <a:p>
            <a:pPr lvl="1"/>
            <a:r>
              <a:rPr lang="tr-TR" sz="1400" dirty="0"/>
              <a:t>Karmaşık işlemler için birden fazla komut yazmanız gerekebilir.</a:t>
            </a:r>
          </a:p>
          <a:p>
            <a:r>
              <a:rPr lang="tr-TR" sz="1400" b="1" dirty="0"/>
              <a:t>Git CLI ile Çalışmak:</a:t>
            </a:r>
            <a:endParaRPr lang="tr-TR" sz="1400" dirty="0"/>
          </a:p>
          <a:p>
            <a:r>
              <a:rPr lang="tr-TR" sz="1400" dirty="0"/>
              <a:t>Git ile birlikte gelen varsayılan </a:t>
            </a:r>
            <a:r>
              <a:rPr lang="tr-TR" sz="1400" dirty="0" err="1"/>
              <a:t>arayüzdür</a:t>
            </a:r>
            <a:r>
              <a:rPr lang="tr-TR" sz="1400" dirty="0"/>
              <a:t>.</a:t>
            </a:r>
          </a:p>
          <a:p>
            <a:r>
              <a:rPr lang="tr-TR" sz="1400" dirty="0"/>
              <a:t>Terminal veya komut isteminde Git komutlarını yazarsınız.</a:t>
            </a:r>
          </a:p>
          <a:p>
            <a:r>
              <a:rPr lang="tr-TR" sz="1400" dirty="0"/>
              <a:t>Çoğu Git eğitimi ve dokümantasyonu CLI odaklıdır.</a:t>
            </a:r>
          </a:p>
          <a:p>
            <a:endParaRPr lang="tr-TR" dirty="0" smtClean="0"/>
          </a:p>
          <a:p>
            <a:r>
              <a:rPr lang="tr-TR" sz="1400" b="1" dirty="0"/>
              <a:t>Sonuç:</a:t>
            </a:r>
            <a:endParaRPr lang="tr-TR" sz="1400" dirty="0"/>
          </a:p>
          <a:p>
            <a:r>
              <a:rPr lang="tr-TR" sz="1400" dirty="0"/>
              <a:t>Eğer </a:t>
            </a:r>
            <a:r>
              <a:rPr lang="tr-TR" sz="1400" dirty="0" err="1"/>
              <a:t>Git'e</a:t>
            </a:r>
            <a:r>
              <a:rPr lang="tr-TR" sz="1400" dirty="0"/>
              <a:t> yeni başlıyorsanız veya komut satırından çekiniyorsanız bir Git GUI ile başlamak iyi bir fikir olabilir. Ancak, </a:t>
            </a:r>
            <a:r>
              <a:rPr lang="tr-TR" sz="1400" dirty="0" err="1"/>
              <a:t>Git'i</a:t>
            </a:r>
            <a:r>
              <a:rPr lang="tr-TR" sz="1400" dirty="0"/>
              <a:t> daha etkin kullanmak ve esneklik istiyorsanız, Git </a:t>
            </a:r>
            <a:r>
              <a:rPr lang="tr-TR" sz="1400" dirty="0" err="1"/>
              <a:t>CLI'yı</a:t>
            </a:r>
            <a:r>
              <a:rPr lang="tr-TR" sz="1400" dirty="0"/>
              <a:t> öğrenmeniz faydalı olacaktır.</a:t>
            </a:r>
          </a:p>
          <a:p>
            <a:r>
              <a:rPr lang="tr-TR" sz="1400" dirty="0"/>
              <a:t>Hangi </a:t>
            </a:r>
            <a:r>
              <a:rPr lang="tr-TR" sz="1400" dirty="0" err="1"/>
              <a:t>arayüzü</a:t>
            </a:r>
            <a:r>
              <a:rPr lang="tr-TR" sz="1400" dirty="0"/>
              <a:t> seçerseniz seçin, her ikisi de aynı güçlü Git motoru ile çalışır. Kullanım alışkanlıklarınıza ve ihtiyaçlarınıza göre size en uygun olanı tercih edebilirsiniz.</a:t>
            </a:r>
          </a:p>
          <a:p>
            <a:endParaRPr lang="tr-TR" sz="1400" dirty="0"/>
          </a:p>
        </p:txBody>
      </p:sp>
    </p:spTree>
    <p:extLst>
      <p:ext uri="{BB962C8B-B14F-4D97-AF65-F5344CB8AC3E}">
        <p14:creationId xmlns:p14="http://schemas.microsoft.com/office/powerpoint/2010/main" val="905591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2224217" cy="461665"/>
          </a:xfrm>
          <a:prstGeom prst="rect">
            <a:avLst/>
          </a:prstGeom>
          <a:noFill/>
        </p:spPr>
        <p:txBody>
          <a:bodyPr wrap="square" rtlCol="0">
            <a:spAutoFit/>
          </a:bodyPr>
          <a:lstStyle/>
          <a:p>
            <a:r>
              <a:rPr lang="tr-TR" sz="2400" b="1" dirty="0" smtClean="0"/>
              <a:t>15.Adım:</a:t>
            </a:r>
            <a:endParaRPr lang="tr-TR" sz="2400" b="1"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83" y="1079504"/>
            <a:ext cx="9473513" cy="5016496"/>
          </a:xfrm>
          <a:prstGeom prst="rect">
            <a:avLst/>
          </a:prstGeom>
        </p:spPr>
      </p:pic>
    </p:spTree>
    <p:extLst>
      <p:ext uri="{BB962C8B-B14F-4D97-AF65-F5344CB8AC3E}">
        <p14:creationId xmlns:p14="http://schemas.microsoft.com/office/powerpoint/2010/main" val="1660838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1721709" cy="461665"/>
          </a:xfrm>
          <a:prstGeom prst="rect">
            <a:avLst/>
          </a:prstGeom>
          <a:noFill/>
        </p:spPr>
        <p:txBody>
          <a:bodyPr wrap="square" rtlCol="0">
            <a:spAutoFit/>
          </a:bodyPr>
          <a:lstStyle/>
          <a:p>
            <a:r>
              <a:rPr lang="tr-TR" sz="2400" b="1" dirty="0" smtClean="0"/>
              <a:t>16.Adım:</a:t>
            </a:r>
            <a:endParaRPr lang="tr-TR" sz="2400" b="1" dirty="0"/>
          </a:p>
        </p:txBody>
      </p:sp>
      <p:sp>
        <p:nvSpPr>
          <p:cNvPr id="9" name="Metin kutusu 8"/>
          <p:cNvSpPr txBox="1"/>
          <p:nvPr/>
        </p:nvSpPr>
        <p:spPr>
          <a:xfrm>
            <a:off x="733166" y="1079504"/>
            <a:ext cx="10196932" cy="4832092"/>
          </a:xfrm>
          <a:prstGeom prst="rect">
            <a:avLst/>
          </a:prstGeom>
          <a:noFill/>
        </p:spPr>
        <p:txBody>
          <a:bodyPr wrap="square" rtlCol="0">
            <a:spAutoFit/>
          </a:bodyPr>
          <a:lstStyle/>
          <a:p>
            <a:r>
              <a:rPr lang="tr-TR" sz="1400" dirty="0" err="1"/>
              <a:t>Git'te</a:t>
            </a:r>
            <a:r>
              <a:rPr lang="tr-TR" sz="1400" dirty="0"/>
              <a:t> git </a:t>
            </a:r>
            <a:r>
              <a:rPr lang="tr-TR" sz="1400" dirty="0" err="1"/>
              <a:t>stash</a:t>
            </a:r>
            <a:r>
              <a:rPr lang="tr-TR" sz="1400" dirty="0"/>
              <a:t> komutu, üzerinde çalıştığınız ancak henüz </a:t>
            </a:r>
            <a:r>
              <a:rPr lang="tr-TR" sz="1400" dirty="0" err="1"/>
              <a:t>commit</a:t>
            </a:r>
            <a:r>
              <a:rPr lang="tr-TR" sz="1400" dirty="0"/>
              <a:t> etmediğiniz değişiklikleri geçici olarak koruma altına almanızı sağlar. Bu sayede aktif </a:t>
            </a:r>
            <a:r>
              <a:rPr lang="tr-TR" sz="1400" dirty="0" err="1"/>
              <a:t>branch'inizi</a:t>
            </a:r>
            <a:r>
              <a:rPr lang="tr-TR" sz="1400" dirty="0"/>
              <a:t> temiz tutarak farklı işlere geçebilirsiniz ve daha sonra istediğiniz zaman </a:t>
            </a:r>
            <a:r>
              <a:rPr lang="tr-TR" sz="1400" dirty="0" err="1"/>
              <a:t>stash'e</a:t>
            </a:r>
            <a:r>
              <a:rPr lang="tr-TR" sz="1400" dirty="0"/>
              <a:t> aldığınız değişikliklere geri dönebilirsiniz</a:t>
            </a:r>
            <a:r>
              <a:rPr lang="tr-TR" sz="1400" dirty="0" smtClean="0"/>
              <a:t>.</a:t>
            </a:r>
          </a:p>
          <a:p>
            <a:endParaRPr lang="tr-TR" sz="1400" dirty="0"/>
          </a:p>
          <a:p>
            <a:r>
              <a:rPr lang="tr-TR" sz="1400" b="1" dirty="0"/>
              <a:t>Nasıl Çalışır</a:t>
            </a:r>
            <a:r>
              <a:rPr lang="tr-TR" sz="1400" b="1" dirty="0" smtClean="0"/>
              <a:t>?</a:t>
            </a:r>
          </a:p>
          <a:p>
            <a:r>
              <a:rPr lang="tr-TR" sz="1400" b="1" dirty="0"/>
              <a:t>git </a:t>
            </a:r>
            <a:r>
              <a:rPr lang="tr-TR" sz="1400" b="1" dirty="0" err="1"/>
              <a:t>stash</a:t>
            </a:r>
            <a:r>
              <a:rPr lang="tr-TR" sz="1400" b="1" dirty="0"/>
              <a:t> </a:t>
            </a:r>
            <a:r>
              <a:rPr lang="tr-TR" sz="1400" dirty="0"/>
              <a:t>komutunu çalıştırdığınızda, Git şu adımları gerçekleştirir:</a:t>
            </a:r>
          </a:p>
          <a:p>
            <a:r>
              <a:rPr lang="tr-TR" sz="1400" dirty="0" err="1"/>
              <a:t>Unstaged</a:t>
            </a:r>
            <a:r>
              <a:rPr lang="tr-TR" sz="1400" dirty="0"/>
              <a:t> ve </a:t>
            </a:r>
            <a:r>
              <a:rPr lang="tr-TR" sz="1400" dirty="0" err="1"/>
              <a:t>staged</a:t>
            </a:r>
            <a:r>
              <a:rPr lang="tr-TR" sz="1400" dirty="0"/>
              <a:t> </a:t>
            </a:r>
            <a:r>
              <a:rPr lang="tr-TR" sz="1400" dirty="0" err="1"/>
              <a:t>area'daki</a:t>
            </a:r>
            <a:r>
              <a:rPr lang="tr-TR" sz="1400" dirty="0"/>
              <a:t> tüm değişiklikleri alır.</a:t>
            </a:r>
          </a:p>
          <a:p>
            <a:r>
              <a:rPr lang="tr-TR" sz="1400" dirty="0"/>
              <a:t>Bu değişiklikleri sıkıştırılmış bir depolama alanına kaydeder.</a:t>
            </a:r>
          </a:p>
          <a:p>
            <a:r>
              <a:rPr lang="tr-TR" sz="1400" dirty="0"/>
              <a:t>Aktif </a:t>
            </a:r>
            <a:r>
              <a:rPr lang="tr-TR" sz="1400" dirty="0" err="1"/>
              <a:t>branch'inizi</a:t>
            </a:r>
            <a:r>
              <a:rPr lang="tr-TR" sz="1400" dirty="0"/>
              <a:t> temizler (tüm değişiklikler kaldırılır</a:t>
            </a:r>
            <a:r>
              <a:rPr lang="tr-TR" sz="1400" dirty="0" smtClean="0"/>
              <a:t>).</a:t>
            </a:r>
          </a:p>
          <a:p>
            <a:endParaRPr lang="tr-TR" sz="1400" dirty="0"/>
          </a:p>
          <a:p>
            <a:r>
              <a:rPr lang="tr-TR" sz="1400" b="1" dirty="0"/>
              <a:t>Neden Kullanılır</a:t>
            </a:r>
            <a:r>
              <a:rPr lang="tr-TR" sz="1400" b="1" dirty="0" smtClean="0"/>
              <a:t>?</a:t>
            </a:r>
          </a:p>
          <a:p>
            <a:r>
              <a:rPr lang="tr-TR" sz="1400" b="1" dirty="0"/>
              <a:t>git </a:t>
            </a:r>
            <a:r>
              <a:rPr lang="tr-TR" sz="1400" b="1" dirty="0" err="1"/>
              <a:t>stash</a:t>
            </a:r>
            <a:r>
              <a:rPr lang="tr-TR" sz="1400" b="1" dirty="0"/>
              <a:t> </a:t>
            </a:r>
            <a:r>
              <a:rPr lang="tr-TR" sz="1400" dirty="0"/>
              <a:t>komutunun kullanışlı olduğu bazı durumlar şunlardır:</a:t>
            </a:r>
          </a:p>
          <a:p>
            <a:endParaRPr lang="tr-TR" sz="1400" dirty="0"/>
          </a:p>
          <a:p>
            <a:r>
              <a:rPr lang="tr-TR" sz="1400" dirty="0"/>
              <a:t>Geçici olarak farklı bir göreve geçmek: Bir </a:t>
            </a:r>
            <a:r>
              <a:rPr lang="tr-TR" sz="1400" dirty="0" err="1"/>
              <a:t>branch</a:t>
            </a:r>
            <a:r>
              <a:rPr lang="tr-TR" sz="1400" dirty="0"/>
              <a:t> üzerinde çalışırken acil bir durum için başka bir </a:t>
            </a:r>
            <a:r>
              <a:rPr lang="tr-TR" sz="1400" dirty="0" err="1"/>
              <a:t>branch'e</a:t>
            </a:r>
            <a:r>
              <a:rPr lang="tr-TR" sz="1400" dirty="0"/>
              <a:t> geçmeniz gerekiyorsa, </a:t>
            </a:r>
            <a:r>
              <a:rPr lang="tr-TR" sz="1400" b="1" dirty="0"/>
              <a:t>git </a:t>
            </a:r>
            <a:r>
              <a:rPr lang="tr-TR" sz="1400" b="1" dirty="0" err="1"/>
              <a:t>stash</a:t>
            </a:r>
            <a:r>
              <a:rPr lang="tr-TR" sz="1400" b="1" dirty="0"/>
              <a:t> </a:t>
            </a:r>
            <a:r>
              <a:rPr lang="tr-TR" sz="1400" dirty="0"/>
              <a:t>ile değişiklikleri koruma altına alıp daha sonra kaldığınız yerden devam edebilirsiniz.</a:t>
            </a:r>
          </a:p>
          <a:p>
            <a:endParaRPr lang="tr-TR" sz="1400" dirty="0" smtClean="0"/>
          </a:p>
          <a:p>
            <a:r>
              <a:rPr lang="tr-TR" sz="1400" dirty="0" smtClean="0"/>
              <a:t>Uyumsuz </a:t>
            </a:r>
            <a:r>
              <a:rPr lang="tr-TR" sz="1400" dirty="0"/>
              <a:t>değişiklikleri korumak: </a:t>
            </a:r>
            <a:r>
              <a:rPr lang="tr-TR" sz="1400" dirty="0" err="1"/>
              <a:t>Branch'inizde</a:t>
            </a:r>
            <a:r>
              <a:rPr lang="tr-TR" sz="1400" dirty="0"/>
              <a:t> bir hata tespit ettiyseniz ve düzeltmek için yeni bir </a:t>
            </a:r>
            <a:r>
              <a:rPr lang="tr-TR" sz="1400" dirty="0" err="1"/>
              <a:t>branch</a:t>
            </a:r>
            <a:r>
              <a:rPr lang="tr-TR" sz="1400" dirty="0"/>
              <a:t> oluşturmak istiyorsanız, </a:t>
            </a:r>
            <a:r>
              <a:rPr lang="tr-TR" sz="1400" b="1" dirty="0"/>
              <a:t>git </a:t>
            </a:r>
            <a:r>
              <a:rPr lang="tr-TR" sz="1400" b="1" dirty="0" err="1"/>
              <a:t>stash</a:t>
            </a:r>
            <a:r>
              <a:rPr lang="tr-TR" sz="1400" b="1" dirty="0"/>
              <a:t> </a:t>
            </a:r>
            <a:r>
              <a:rPr lang="tr-TR" sz="1400" dirty="0"/>
              <a:t>ile asıl değişiklikleri kaydedebilirsiniz.</a:t>
            </a:r>
          </a:p>
          <a:p>
            <a:endParaRPr lang="tr-TR" sz="1400" dirty="0" smtClean="0"/>
          </a:p>
          <a:p>
            <a:r>
              <a:rPr lang="tr-TR" sz="1400" dirty="0" err="1" smtClean="0"/>
              <a:t>Clean</a:t>
            </a:r>
            <a:r>
              <a:rPr lang="tr-TR" sz="1400" dirty="0" smtClean="0"/>
              <a:t> </a:t>
            </a:r>
            <a:r>
              <a:rPr lang="tr-TR" sz="1400" dirty="0"/>
              <a:t>bir çalışma alanı oluşturmak: </a:t>
            </a:r>
            <a:r>
              <a:rPr lang="tr-TR" sz="1400" dirty="0" err="1"/>
              <a:t>Branch'inizde</a:t>
            </a:r>
            <a:r>
              <a:rPr lang="tr-TR" sz="1400" dirty="0"/>
              <a:t> birden fazla değişiklik varsa ve temiz bir çalışma alanına ihtiyacınız varsa, </a:t>
            </a:r>
            <a:r>
              <a:rPr lang="tr-TR" sz="1400" b="1" dirty="0"/>
              <a:t>git </a:t>
            </a:r>
            <a:r>
              <a:rPr lang="tr-TR" sz="1400" b="1" dirty="0" err="1"/>
              <a:t>stash</a:t>
            </a:r>
            <a:r>
              <a:rPr lang="tr-TR" sz="1400" b="1" dirty="0"/>
              <a:t> </a:t>
            </a:r>
            <a:r>
              <a:rPr lang="tr-TR" sz="1400" dirty="0"/>
              <a:t>ile değişiklikleri geçici olarak kaldırabilirsiniz.</a:t>
            </a:r>
            <a:endParaRPr lang="tr-TR" sz="1400" dirty="0" smtClean="0"/>
          </a:p>
          <a:p>
            <a:endParaRPr lang="tr-TR" sz="1400" dirty="0"/>
          </a:p>
        </p:txBody>
      </p:sp>
    </p:spTree>
    <p:extLst>
      <p:ext uri="{BB962C8B-B14F-4D97-AF65-F5344CB8AC3E}">
        <p14:creationId xmlns:p14="http://schemas.microsoft.com/office/powerpoint/2010/main" val="16262619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1581665" cy="461665"/>
          </a:xfrm>
          <a:prstGeom prst="rect">
            <a:avLst/>
          </a:prstGeom>
          <a:noFill/>
        </p:spPr>
        <p:txBody>
          <a:bodyPr wrap="square" rtlCol="0">
            <a:spAutoFit/>
          </a:bodyPr>
          <a:lstStyle/>
          <a:p>
            <a:r>
              <a:rPr lang="tr-TR" sz="2400" b="1" dirty="0" smtClean="0"/>
              <a:t>17.Adım:</a:t>
            </a:r>
            <a:endParaRPr lang="tr-TR" sz="2400" b="1"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66" y="1142472"/>
            <a:ext cx="3611610" cy="2273296"/>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322" y="1142472"/>
            <a:ext cx="3611610" cy="2273297"/>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66" y="3687964"/>
            <a:ext cx="3611610" cy="2273296"/>
          </a:xfrm>
          <a:prstGeom prst="rect">
            <a:avLst/>
          </a:prstGeom>
        </p:spPr>
      </p:pic>
      <p:pic>
        <p:nvPicPr>
          <p:cNvPr id="6" name="Resi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322" y="3687964"/>
            <a:ext cx="3611610" cy="2273297"/>
          </a:xfrm>
          <a:prstGeom prst="rect">
            <a:avLst/>
          </a:prstGeom>
        </p:spPr>
      </p:pic>
    </p:spTree>
    <p:extLst>
      <p:ext uri="{BB962C8B-B14F-4D97-AF65-F5344CB8AC3E}">
        <p14:creationId xmlns:p14="http://schemas.microsoft.com/office/powerpoint/2010/main" val="4103822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2133601" cy="461665"/>
          </a:xfrm>
          <a:prstGeom prst="rect">
            <a:avLst/>
          </a:prstGeom>
          <a:noFill/>
        </p:spPr>
        <p:txBody>
          <a:bodyPr wrap="square" rtlCol="0">
            <a:spAutoFit/>
          </a:bodyPr>
          <a:lstStyle/>
          <a:p>
            <a:r>
              <a:rPr lang="tr-TR" sz="2400" b="1" dirty="0" smtClean="0"/>
              <a:t>18.Adım:</a:t>
            </a:r>
            <a:endParaRPr lang="tr-TR" sz="2400" b="1"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66" y="1079503"/>
            <a:ext cx="9283529" cy="4571653"/>
          </a:xfrm>
          <a:prstGeom prst="rect">
            <a:avLst/>
          </a:prstGeom>
        </p:spPr>
      </p:pic>
    </p:spTree>
    <p:extLst>
      <p:ext uri="{BB962C8B-B14F-4D97-AF65-F5344CB8AC3E}">
        <p14:creationId xmlns:p14="http://schemas.microsoft.com/office/powerpoint/2010/main" val="895102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56" y="1025228"/>
            <a:ext cx="3191899" cy="2530024"/>
          </a:xfrm>
          <a:prstGeom prst="rect">
            <a:avLst/>
          </a:prstGeom>
        </p:spPr>
      </p:pic>
      <p:pic>
        <p:nvPicPr>
          <p:cNvPr id="12" name="Resim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317" y="1025407"/>
            <a:ext cx="3272239" cy="2529845"/>
          </a:xfrm>
          <a:prstGeom prst="rect">
            <a:avLst/>
          </a:prstGeom>
        </p:spPr>
      </p:pic>
      <p:pic>
        <p:nvPicPr>
          <p:cNvPr id="13" name="Resi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0018" y="1025228"/>
            <a:ext cx="3597119" cy="2530024"/>
          </a:xfrm>
          <a:prstGeom prst="rect">
            <a:avLst/>
          </a:prstGeom>
        </p:spPr>
      </p:pic>
      <p:pic>
        <p:nvPicPr>
          <p:cNvPr id="14" name="Resi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956" y="3841629"/>
            <a:ext cx="3191899" cy="2388256"/>
          </a:xfrm>
          <a:prstGeom prst="rect">
            <a:avLst/>
          </a:prstGeom>
        </p:spPr>
      </p:pic>
      <p:pic>
        <p:nvPicPr>
          <p:cNvPr id="16" name="Resim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0018" y="3837547"/>
            <a:ext cx="3597119" cy="2388256"/>
          </a:xfrm>
          <a:prstGeom prst="rect">
            <a:avLst/>
          </a:prstGeom>
        </p:spPr>
      </p:pic>
      <p:pic>
        <p:nvPicPr>
          <p:cNvPr id="18" name="Resim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2317" y="3841629"/>
            <a:ext cx="3272239" cy="2384174"/>
          </a:xfrm>
          <a:prstGeom prst="rect">
            <a:avLst/>
          </a:prstGeom>
        </p:spPr>
      </p:pic>
      <p:sp>
        <p:nvSpPr>
          <p:cNvPr id="19" name="Metin kutusu 18"/>
          <p:cNvSpPr txBox="1"/>
          <p:nvPr/>
        </p:nvSpPr>
        <p:spPr>
          <a:xfrm>
            <a:off x="661576" y="508018"/>
            <a:ext cx="1639329" cy="461665"/>
          </a:xfrm>
          <a:prstGeom prst="rect">
            <a:avLst/>
          </a:prstGeom>
          <a:noFill/>
        </p:spPr>
        <p:txBody>
          <a:bodyPr wrap="square" rtlCol="0">
            <a:spAutoFit/>
          </a:bodyPr>
          <a:lstStyle/>
          <a:p>
            <a:r>
              <a:rPr lang="tr-TR" sz="2400" b="1" dirty="0" smtClean="0"/>
              <a:t>1.Adım:</a:t>
            </a:r>
            <a:endParaRPr lang="tr-TR" sz="2400" b="1" dirty="0"/>
          </a:p>
        </p:txBody>
      </p:sp>
    </p:spTree>
    <p:extLst>
      <p:ext uri="{BB962C8B-B14F-4D97-AF65-F5344CB8AC3E}">
        <p14:creationId xmlns:p14="http://schemas.microsoft.com/office/powerpoint/2010/main" val="4165655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617839"/>
            <a:ext cx="2042984" cy="461665"/>
          </a:xfrm>
          <a:prstGeom prst="rect">
            <a:avLst/>
          </a:prstGeom>
          <a:noFill/>
        </p:spPr>
        <p:txBody>
          <a:bodyPr wrap="square" rtlCol="0">
            <a:spAutoFit/>
          </a:bodyPr>
          <a:lstStyle/>
          <a:p>
            <a:r>
              <a:rPr lang="tr-TR" sz="2400" b="1" dirty="0" smtClean="0"/>
              <a:t>19.Adım:</a:t>
            </a:r>
            <a:endParaRPr lang="tr-TR" sz="2400" b="1" dirty="0"/>
          </a:p>
        </p:txBody>
      </p:sp>
      <p:sp>
        <p:nvSpPr>
          <p:cNvPr id="3" name="Metin kutusu 2"/>
          <p:cNvSpPr txBox="1"/>
          <p:nvPr/>
        </p:nvSpPr>
        <p:spPr>
          <a:xfrm>
            <a:off x="733167" y="1183475"/>
            <a:ext cx="10363201" cy="923330"/>
          </a:xfrm>
          <a:prstGeom prst="rect">
            <a:avLst/>
          </a:prstGeom>
          <a:noFill/>
        </p:spPr>
        <p:txBody>
          <a:bodyPr wrap="square" rtlCol="0">
            <a:spAutoFit/>
          </a:bodyPr>
          <a:lstStyle/>
          <a:p>
            <a:r>
              <a:rPr lang="tr-TR" b="1" dirty="0" err="1"/>
              <a:t>Rebase</a:t>
            </a:r>
            <a:r>
              <a:rPr lang="tr-TR" dirty="0"/>
              <a:t> ve </a:t>
            </a:r>
            <a:r>
              <a:rPr lang="tr-TR" b="1" dirty="0" err="1"/>
              <a:t>merge</a:t>
            </a:r>
            <a:r>
              <a:rPr lang="tr-TR" dirty="0"/>
              <a:t>, </a:t>
            </a:r>
            <a:r>
              <a:rPr lang="tr-TR" dirty="0" err="1"/>
              <a:t>Git'te</a:t>
            </a:r>
            <a:r>
              <a:rPr lang="tr-TR" dirty="0"/>
              <a:t> iki </a:t>
            </a:r>
            <a:r>
              <a:rPr lang="tr-TR" dirty="0" err="1"/>
              <a:t>branch'i</a:t>
            </a:r>
            <a:r>
              <a:rPr lang="tr-TR" dirty="0"/>
              <a:t> birleştirmek için kullanılan iki farklı yöntemdir. Her ikisinin de amacı aynı olsa da, çalışma şekilleri ve sonuçları bakımından bazı önemli farklılıklar vardır.</a:t>
            </a:r>
            <a:endParaRPr lang="tr-TR" dirty="0"/>
          </a:p>
        </p:txBody>
      </p:sp>
      <p:sp>
        <p:nvSpPr>
          <p:cNvPr id="4" name="Metin kutusu 3"/>
          <p:cNvSpPr txBox="1"/>
          <p:nvPr/>
        </p:nvSpPr>
        <p:spPr>
          <a:xfrm>
            <a:off x="733167" y="2106805"/>
            <a:ext cx="7183394" cy="2308324"/>
          </a:xfrm>
          <a:prstGeom prst="rect">
            <a:avLst/>
          </a:prstGeom>
          <a:noFill/>
        </p:spPr>
        <p:txBody>
          <a:bodyPr wrap="square" rtlCol="0">
            <a:spAutoFit/>
          </a:bodyPr>
          <a:lstStyle/>
          <a:p>
            <a:r>
              <a:rPr lang="tr-TR" b="1" dirty="0" err="1"/>
              <a:t>Rebase</a:t>
            </a:r>
            <a:r>
              <a:rPr lang="tr-TR" b="1" dirty="0" smtClean="0"/>
              <a:t>:</a:t>
            </a:r>
          </a:p>
          <a:p>
            <a:endParaRPr lang="tr-TR" dirty="0"/>
          </a:p>
          <a:p>
            <a:r>
              <a:rPr lang="tr-TR" dirty="0"/>
              <a:t>Değişiklikleri </a:t>
            </a:r>
            <a:r>
              <a:rPr lang="tr-TR" b="1" dirty="0"/>
              <a:t>tek bir lineer geçmişe</a:t>
            </a:r>
            <a:r>
              <a:rPr lang="tr-TR" dirty="0"/>
              <a:t> entegre eder.</a:t>
            </a:r>
          </a:p>
          <a:p>
            <a:r>
              <a:rPr lang="tr-TR" dirty="0" err="1"/>
              <a:t>Commit'leri</a:t>
            </a:r>
            <a:r>
              <a:rPr lang="tr-TR" dirty="0"/>
              <a:t> </a:t>
            </a:r>
            <a:r>
              <a:rPr lang="tr-TR" b="1" dirty="0"/>
              <a:t>yeniden sıralar</a:t>
            </a:r>
            <a:r>
              <a:rPr lang="tr-TR" dirty="0"/>
              <a:t> ve </a:t>
            </a:r>
            <a:r>
              <a:rPr lang="tr-TR" b="1" dirty="0"/>
              <a:t>değiştirir</a:t>
            </a:r>
            <a:r>
              <a:rPr lang="tr-TR" dirty="0"/>
              <a:t>.</a:t>
            </a:r>
          </a:p>
          <a:p>
            <a:r>
              <a:rPr lang="tr-TR" b="1" dirty="0" err="1"/>
              <a:t>Branch'i</a:t>
            </a:r>
            <a:r>
              <a:rPr lang="tr-TR" b="1" dirty="0"/>
              <a:t> </a:t>
            </a:r>
            <a:r>
              <a:rPr lang="tr-TR" b="1" dirty="0" err="1"/>
              <a:t>upstream</a:t>
            </a:r>
            <a:r>
              <a:rPr lang="tr-TR" b="1" dirty="0"/>
              <a:t> </a:t>
            </a:r>
            <a:r>
              <a:rPr lang="tr-TR" b="1" dirty="0" err="1"/>
              <a:t>branch'e</a:t>
            </a:r>
            <a:r>
              <a:rPr lang="tr-TR" b="1" dirty="0"/>
              <a:t> "kaynak yapar"</a:t>
            </a:r>
            <a:r>
              <a:rPr lang="tr-TR" dirty="0"/>
              <a:t>.</a:t>
            </a:r>
          </a:p>
          <a:p>
            <a:r>
              <a:rPr lang="tr-TR" b="1" dirty="0"/>
              <a:t>Uzak </a:t>
            </a:r>
            <a:r>
              <a:rPr lang="tr-TR" b="1" dirty="0" err="1"/>
              <a:t>branch'lerde</a:t>
            </a:r>
            <a:r>
              <a:rPr lang="tr-TR" b="1" dirty="0"/>
              <a:t> kullanımı sorunlara yol açabilir</a:t>
            </a:r>
            <a:r>
              <a:rPr lang="tr-TR" dirty="0"/>
              <a:t>.</a:t>
            </a:r>
          </a:p>
          <a:p>
            <a:r>
              <a:rPr lang="tr-TR" b="1" dirty="0"/>
              <a:t>Çatışma çözümü gerektirebilir</a:t>
            </a:r>
            <a:r>
              <a:rPr lang="tr-TR" dirty="0"/>
              <a:t>.</a:t>
            </a:r>
          </a:p>
          <a:p>
            <a:endParaRPr lang="tr-TR" dirty="0"/>
          </a:p>
        </p:txBody>
      </p:sp>
      <p:sp>
        <p:nvSpPr>
          <p:cNvPr id="5" name="Metin kutusu 4"/>
          <p:cNvSpPr txBox="1"/>
          <p:nvPr/>
        </p:nvSpPr>
        <p:spPr>
          <a:xfrm>
            <a:off x="733167" y="4138130"/>
            <a:ext cx="5914767" cy="2031325"/>
          </a:xfrm>
          <a:prstGeom prst="rect">
            <a:avLst/>
          </a:prstGeom>
          <a:noFill/>
        </p:spPr>
        <p:txBody>
          <a:bodyPr wrap="square" rtlCol="0">
            <a:spAutoFit/>
          </a:bodyPr>
          <a:lstStyle/>
          <a:p>
            <a:r>
              <a:rPr lang="tr-TR" b="1" dirty="0" err="1"/>
              <a:t>Merge</a:t>
            </a:r>
            <a:r>
              <a:rPr lang="tr-TR" b="1" dirty="0" smtClean="0"/>
              <a:t>:</a:t>
            </a:r>
          </a:p>
          <a:p>
            <a:endParaRPr lang="tr-TR" dirty="0"/>
          </a:p>
          <a:p>
            <a:r>
              <a:rPr lang="tr-TR" dirty="0"/>
              <a:t>Değişiklikleri </a:t>
            </a:r>
            <a:r>
              <a:rPr lang="tr-TR" b="1" dirty="0"/>
              <a:t>yeni bir </a:t>
            </a:r>
            <a:r>
              <a:rPr lang="tr-TR" b="1" dirty="0" err="1"/>
              <a:t>commit</a:t>
            </a:r>
            <a:r>
              <a:rPr lang="tr-TR" b="1" dirty="0"/>
              <a:t> olarak</a:t>
            </a:r>
            <a:r>
              <a:rPr lang="tr-TR" dirty="0"/>
              <a:t> birleştirir.</a:t>
            </a:r>
          </a:p>
          <a:p>
            <a:r>
              <a:rPr lang="tr-TR" b="1" dirty="0" err="1"/>
              <a:t>Branch'in</a:t>
            </a:r>
            <a:r>
              <a:rPr lang="tr-TR" b="1" dirty="0"/>
              <a:t> geçmişini korur</a:t>
            </a:r>
            <a:r>
              <a:rPr lang="tr-TR" dirty="0"/>
              <a:t>.</a:t>
            </a:r>
          </a:p>
          <a:p>
            <a:r>
              <a:rPr lang="tr-TR" b="1" dirty="0"/>
              <a:t>Yerel ve uzak </a:t>
            </a:r>
            <a:r>
              <a:rPr lang="tr-TR" b="1" dirty="0" err="1"/>
              <a:t>branch'lerde</a:t>
            </a:r>
            <a:r>
              <a:rPr lang="tr-TR" b="1" dirty="0"/>
              <a:t> kullanılabilir</a:t>
            </a:r>
            <a:r>
              <a:rPr lang="tr-TR" dirty="0"/>
              <a:t>.</a:t>
            </a:r>
          </a:p>
          <a:p>
            <a:r>
              <a:rPr lang="tr-TR" b="1" dirty="0"/>
              <a:t>Çatışma çözümü daha kolaydır</a:t>
            </a:r>
            <a:r>
              <a:rPr lang="tr-TR" dirty="0"/>
              <a:t>.</a:t>
            </a:r>
          </a:p>
          <a:p>
            <a:endParaRPr lang="tr-TR" dirty="0"/>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4939" y="2746867"/>
            <a:ext cx="4997478" cy="3241805"/>
          </a:xfrm>
          <a:prstGeom prst="rect">
            <a:avLst/>
          </a:prstGeom>
        </p:spPr>
      </p:pic>
      <p:sp>
        <p:nvSpPr>
          <p:cNvPr id="9" name="Metin kutusu 8"/>
          <p:cNvSpPr txBox="1"/>
          <p:nvPr/>
        </p:nvSpPr>
        <p:spPr>
          <a:xfrm>
            <a:off x="7582930" y="2377535"/>
            <a:ext cx="3315730" cy="369332"/>
          </a:xfrm>
          <a:prstGeom prst="rect">
            <a:avLst/>
          </a:prstGeom>
          <a:noFill/>
        </p:spPr>
        <p:txBody>
          <a:bodyPr wrap="square" rtlCol="0">
            <a:spAutoFit/>
          </a:bodyPr>
          <a:lstStyle/>
          <a:p>
            <a:r>
              <a:rPr lang="tr-TR" b="1" dirty="0"/>
              <a:t>Karşılaştırma Tablosu:</a:t>
            </a:r>
            <a:endParaRPr lang="tr-TR" dirty="0"/>
          </a:p>
        </p:txBody>
      </p:sp>
    </p:spTree>
    <p:extLst>
      <p:ext uri="{BB962C8B-B14F-4D97-AF65-F5344CB8AC3E}">
        <p14:creationId xmlns:p14="http://schemas.microsoft.com/office/powerpoint/2010/main" val="16373762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502510"/>
            <a:ext cx="1837038" cy="461665"/>
          </a:xfrm>
          <a:prstGeom prst="rect">
            <a:avLst/>
          </a:prstGeom>
          <a:noFill/>
        </p:spPr>
        <p:txBody>
          <a:bodyPr wrap="square" rtlCol="0">
            <a:spAutoFit/>
          </a:bodyPr>
          <a:lstStyle/>
          <a:p>
            <a:r>
              <a:rPr lang="tr-TR" sz="2400" b="1" dirty="0" smtClean="0"/>
              <a:t>20.Adım:</a:t>
            </a:r>
            <a:endParaRPr lang="tr-TR" sz="2400" b="1" dirty="0"/>
          </a:p>
        </p:txBody>
      </p:sp>
      <p:sp>
        <p:nvSpPr>
          <p:cNvPr id="10" name="Metin kutusu 9"/>
          <p:cNvSpPr txBox="1"/>
          <p:nvPr/>
        </p:nvSpPr>
        <p:spPr>
          <a:xfrm>
            <a:off x="733167" y="964175"/>
            <a:ext cx="10783330" cy="5632311"/>
          </a:xfrm>
          <a:prstGeom prst="rect">
            <a:avLst/>
          </a:prstGeom>
          <a:noFill/>
        </p:spPr>
        <p:txBody>
          <a:bodyPr wrap="square" rtlCol="0">
            <a:spAutoFit/>
          </a:bodyPr>
          <a:lstStyle/>
          <a:p>
            <a:r>
              <a:rPr lang="tr-TR" b="1" dirty="0"/>
              <a:t>Git </a:t>
            </a:r>
            <a:r>
              <a:rPr lang="tr-TR" b="1" dirty="0" err="1"/>
              <a:t>Conflict</a:t>
            </a:r>
            <a:r>
              <a:rPr lang="tr-TR" b="1" dirty="0"/>
              <a:t> Nedir?</a:t>
            </a:r>
          </a:p>
          <a:p>
            <a:endParaRPr lang="tr-TR" b="1" dirty="0" smtClean="0"/>
          </a:p>
          <a:p>
            <a:r>
              <a:rPr lang="tr-TR" b="1" dirty="0" smtClean="0"/>
              <a:t>Git </a:t>
            </a:r>
            <a:r>
              <a:rPr lang="tr-TR" b="1" dirty="0" err="1"/>
              <a:t>conflict</a:t>
            </a:r>
            <a:r>
              <a:rPr lang="tr-TR" dirty="0"/>
              <a:t>, iki farklı </a:t>
            </a:r>
            <a:r>
              <a:rPr lang="tr-TR" dirty="0" err="1"/>
              <a:t>branch'i</a:t>
            </a:r>
            <a:r>
              <a:rPr lang="tr-TR" dirty="0"/>
              <a:t> birleştirirken (</a:t>
            </a:r>
            <a:r>
              <a:rPr lang="tr-TR" dirty="0" err="1"/>
              <a:t>merge</a:t>
            </a:r>
            <a:r>
              <a:rPr lang="tr-TR" dirty="0"/>
              <a:t> veya </a:t>
            </a:r>
            <a:r>
              <a:rPr lang="tr-TR" dirty="0" err="1"/>
              <a:t>rebase</a:t>
            </a:r>
            <a:r>
              <a:rPr lang="tr-TR" dirty="0"/>
              <a:t> sırasında) </a:t>
            </a:r>
            <a:r>
              <a:rPr lang="tr-TR" dirty="0" err="1"/>
              <a:t>Git'in</a:t>
            </a:r>
            <a:r>
              <a:rPr lang="tr-TR" dirty="0"/>
              <a:t> çözemediği bir durumdur. Bu durum, aynı dosyadaki aynı satırda iki farklı değişiklik yapıldığında ortaya çıkar. Git, hangisinin doğru olduğunu seçemediği için bu değişiklikleri birleştiremez ve size bir </a:t>
            </a:r>
            <a:r>
              <a:rPr lang="tr-TR" dirty="0" err="1"/>
              <a:t>conflict</a:t>
            </a:r>
            <a:r>
              <a:rPr lang="tr-TR" dirty="0"/>
              <a:t> mesajı verir</a:t>
            </a:r>
            <a:r>
              <a:rPr lang="tr-TR" dirty="0" smtClean="0"/>
              <a:t>.</a:t>
            </a:r>
          </a:p>
          <a:p>
            <a:endParaRPr lang="tr-TR" dirty="0" smtClean="0"/>
          </a:p>
          <a:p>
            <a:r>
              <a:rPr lang="tr-TR" dirty="0" smtClean="0"/>
              <a:t>Bir </a:t>
            </a:r>
            <a:r>
              <a:rPr lang="tr-TR" dirty="0" err="1"/>
              <a:t>conflict</a:t>
            </a:r>
            <a:r>
              <a:rPr lang="tr-TR" dirty="0"/>
              <a:t> ile karşılaştığınızda yapmanız gerekenler şunlardır</a:t>
            </a:r>
            <a:r>
              <a:rPr lang="tr-TR" dirty="0" smtClean="0"/>
              <a:t>:</a:t>
            </a:r>
          </a:p>
          <a:p>
            <a:r>
              <a:rPr lang="tr-TR" dirty="0" smtClean="0"/>
              <a:t>1-)</a:t>
            </a:r>
            <a:r>
              <a:rPr lang="tr-TR" b="1" dirty="0"/>
              <a:t> </a:t>
            </a:r>
            <a:r>
              <a:rPr lang="tr-TR" b="1" dirty="0" err="1"/>
              <a:t>Conflict</a:t>
            </a:r>
            <a:r>
              <a:rPr lang="tr-TR" b="1" dirty="0"/>
              <a:t> mesajını ve işaretleyicileri okuyun:</a:t>
            </a:r>
            <a:r>
              <a:rPr lang="tr-TR" dirty="0"/>
              <a:t> Hangi dosyalarda </a:t>
            </a:r>
            <a:r>
              <a:rPr lang="tr-TR" dirty="0" err="1"/>
              <a:t>conflict</a:t>
            </a:r>
            <a:r>
              <a:rPr lang="tr-TR" dirty="0"/>
              <a:t> olduğunu ve hangi satırlarda problem olduğunu anlamak için </a:t>
            </a:r>
            <a:r>
              <a:rPr lang="tr-TR" dirty="0" err="1"/>
              <a:t>conflict</a:t>
            </a:r>
            <a:r>
              <a:rPr lang="tr-TR" dirty="0"/>
              <a:t> mesajını ve işaretleyicileri dikkatlice okuyun.</a:t>
            </a:r>
          </a:p>
          <a:p>
            <a:r>
              <a:rPr lang="tr-TR" dirty="0"/>
              <a:t>2-</a:t>
            </a:r>
            <a:r>
              <a:rPr lang="tr-TR" dirty="0" smtClean="0"/>
              <a:t>) </a:t>
            </a:r>
            <a:r>
              <a:rPr lang="tr-TR" b="1" dirty="0" smtClean="0"/>
              <a:t>Değişiklikleri </a:t>
            </a:r>
            <a:r>
              <a:rPr lang="tr-TR" b="1" dirty="0"/>
              <a:t>manuel olarak düzenleyin: </a:t>
            </a:r>
            <a:r>
              <a:rPr lang="tr-TR" dirty="0"/>
              <a:t>&lt;&lt;&lt;&lt;&lt;&lt;&lt;, ======= ve &gt;&gt;&gt;&gt;&gt;&gt;&gt; işaretleyicileri arasında yer alan her iki değişikliği de inceleyin ve hangisini doğru olduğunu belirleyin. Gerekirse her iki değişikliği de birleştirebilirsiniz.</a:t>
            </a:r>
            <a:endParaRPr lang="tr-TR" dirty="0" smtClean="0"/>
          </a:p>
          <a:p>
            <a:r>
              <a:rPr lang="tr-TR" dirty="0"/>
              <a:t>3-) </a:t>
            </a:r>
            <a:r>
              <a:rPr lang="tr-TR" b="1" dirty="0"/>
              <a:t>Değişiklikleri kaydedin: </a:t>
            </a:r>
            <a:r>
              <a:rPr lang="tr-TR" dirty="0"/>
              <a:t>Değişiklikleri kaydettikten sonra git </a:t>
            </a:r>
            <a:r>
              <a:rPr lang="tr-TR" dirty="0" err="1"/>
              <a:t>add</a:t>
            </a:r>
            <a:r>
              <a:rPr lang="tr-TR" dirty="0"/>
              <a:t> komutunu kullanarak </a:t>
            </a:r>
            <a:r>
              <a:rPr lang="tr-TR" dirty="0" err="1"/>
              <a:t>staged</a:t>
            </a:r>
            <a:r>
              <a:rPr lang="tr-TR" dirty="0"/>
              <a:t> </a:t>
            </a:r>
            <a:r>
              <a:rPr lang="tr-TR" dirty="0" err="1"/>
              <a:t>area'ya</a:t>
            </a:r>
            <a:r>
              <a:rPr lang="tr-TR" dirty="0"/>
              <a:t> </a:t>
            </a:r>
            <a:r>
              <a:rPr lang="tr-TR" dirty="0" smtClean="0"/>
              <a:t>ekleyin</a:t>
            </a:r>
          </a:p>
          <a:p>
            <a:r>
              <a:rPr lang="tr-TR" dirty="0" smtClean="0"/>
              <a:t>4-</a:t>
            </a:r>
            <a:r>
              <a:rPr lang="tr-TR" dirty="0"/>
              <a:t>) </a:t>
            </a:r>
            <a:r>
              <a:rPr lang="tr-TR" b="1" dirty="0" err="1"/>
              <a:t>Commit</a:t>
            </a:r>
            <a:r>
              <a:rPr lang="tr-TR" b="1" dirty="0"/>
              <a:t> oluşturun: </a:t>
            </a:r>
            <a:r>
              <a:rPr lang="tr-TR" dirty="0"/>
              <a:t>Tüm </a:t>
            </a:r>
            <a:r>
              <a:rPr lang="tr-TR" dirty="0" err="1"/>
              <a:t>conflict'leri</a:t>
            </a:r>
            <a:r>
              <a:rPr lang="tr-TR" dirty="0"/>
              <a:t> çözdükten sonra git </a:t>
            </a:r>
            <a:r>
              <a:rPr lang="tr-TR" dirty="0" err="1"/>
              <a:t>commit</a:t>
            </a:r>
            <a:r>
              <a:rPr lang="tr-TR" dirty="0"/>
              <a:t> komutunu kullanarak bir </a:t>
            </a:r>
            <a:r>
              <a:rPr lang="tr-TR" dirty="0" err="1"/>
              <a:t>commit</a:t>
            </a:r>
            <a:r>
              <a:rPr lang="tr-TR" dirty="0"/>
              <a:t> oluşturun</a:t>
            </a:r>
            <a:r>
              <a:rPr lang="tr-TR" dirty="0" smtClean="0"/>
              <a:t>.</a:t>
            </a:r>
          </a:p>
          <a:p>
            <a:r>
              <a:rPr lang="tr-TR" dirty="0"/>
              <a:t>5-) </a:t>
            </a:r>
            <a:r>
              <a:rPr lang="tr-TR" b="1" dirty="0"/>
              <a:t>Tekrar </a:t>
            </a:r>
            <a:r>
              <a:rPr lang="tr-TR" b="1" dirty="0" err="1"/>
              <a:t>merge</a:t>
            </a:r>
            <a:r>
              <a:rPr lang="tr-TR" b="1" dirty="0"/>
              <a:t> veya </a:t>
            </a:r>
            <a:r>
              <a:rPr lang="tr-TR" b="1" dirty="0" err="1"/>
              <a:t>rebase</a:t>
            </a:r>
            <a:r>
              <a:rPr lang="tr-TR" b="1" dirty="0"/>
              <a:t> edin: </a:t>
            </a:r>
            <a:r>
              <a:rPr lang="tr-TR" dirty="0" err="1"/>
              <a:t>Commit'inizi</a:t>
            </a:r>
            <a:r>
              <a:rPr lang="tr-TR" dirty="0"/>
              <a:t> oluşturduktan sonra </a:t>
            </a:r>
            <a:r>
              <a:rPr lang="tr-TR" dirty="0" err="1"/>
              <a:t>merge</a:t>
            </a:r>
            <a:r>
              <a:rPr lang="tr-TR" dirty="0"/>
              <a:t> veya </a:t>
            </a:r>
            <a:r>
              <a:rPr lang="tr-TR" dirty="0" err="1"/>
              <a:t>rebase</a:t>
            </a:r>
            <a:r>
              <a:rPr lang="tr-TR" dirty="0"/>
              <a:t> işlemini tekrar çalıştırabilirsiniz.</a:t>
            </a:r>
            <a:endParaRPr lang="tr-TR" dirty="0" smtClean="0"/>
          </a:p>
          <a:p>
            <a:endParaRPr lang="tr-TR" dirty="0"/>
          </a:p>
        </p:txBody>
      </p:sp>
    </p:spTree>
    <p:extLst>
      <p:ext uri="{BB962C8B-B14F-4D97-AF65-F5344CB8AC3E}">
        <p14:creationId xmlns:p14="http://schemas.microsoft.com/office/powerpoint/2010/main" val="231133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617839"/>
            <a:ext cx="1548714" cy="461665"/>
          </a:xfrm>
          <a:prstGeom prst="rect">
            <a:avLst/>
          </a:prstGeom>
          <a:noFill/>
        </p:spPr>
        <p:txBody>
          <a:bodyPr wrap="square" rtlCol="0">
            <a:spAutoFit/>
          </a:bodyPr>
          <a:lstStyle/>
          <a:p>
            <a:r>
              <a:rPr lang="tr-TR" sz="2400" b="1" dirty="0" smtClean="0"/>
              <a:t>21.Adım:</a:t>
            </a:r>
            <a:endParaRPr lang="tr-TR" sz="2400" b="1" dirty="0"/>
          </a:p>
        </p:txBody>
      </p:sp>
      <p:sp>
        <p:nvSpPr>
          <p:cNvPr id="3" name="Metin kutusu 2"/>
          <p:cNvSpPr txBox="1"/>
          <p:nvPr/>
        </p:nvSpPr>
        <p:spPr>
          <a:xfrm>
            <a:off x="733167" y="1079504"/>
            <a:ext cx="10775092" cy="4524315"/>
          </a:xfrm>
          <a:prstGeom prst="rect">
            <a:avLst/>
          </a:prstGeom>
          <a:noFill/>
        </p:spPr>
        <p:txBody>
          <a:bodyPr wrap="square" rtlCol="0">
            <a:spAutoFit/>
          </a:bodyPr>
          <a:lstStyle/>
          <a:p>
            <a:r>
              <a:rPr lang="tr-TR" dirty="0"/>
              <a:t>Git sürüm kontrol sisteminde kullanılan </a:t>
            </a:r>
            <a:r>
              <a:rPr lang="tr-TR" b="1" dirty="0"/>
              <a:t>.</a:t>
            </a:r>
            <a:r>
              <a:rPr lang="tr-TR" b="1" dirty="0" err="1"/>
              <a:t>gitignore</a:t>
            </a:r>
            <a:r>
              <a:rPr lang="tr-TR" b="1" dirty="0"/>
              <a:t> </a:t>
            </a:r>
            <a:r>
              <a:rPr lang="tr-TR" dirty="0"/>
              <a:t>isimli bir dosya, versiyon takibinden hariç tutulmak istenen dosya ve klasörleri tanımlamak için kullanılır.</a:t>
            </a:r>
          </a:p>
          <a:p>
            <a:endParaRPr lang="tr-TR" dirty="0"/>
          </a:p>
          <a:p>
            <a:r>
              <a:rPr lang="tr-TR" dirty="0"/>
              <a:t>Basitçe söylemek gerekirse, </a:t>
            </a:r>
            <a:r>
              <a:rPr lang="tr-TR" b="1" dirty="0"/>
              <a:t>.</a:t>
            </a:r>
            <a:r>
              <a:rPr lang="tr-TR" b="1" dirty="0" err="1"/>
              <a:t>gitignore</a:t>
            </a:r>
            <a:r>
              <a:rPr lang="tr-TR" b="1" dirty="0"/>
              <a:t> </a:t>
            </a:r>
            <a:r>
              <a:rPr lang="tr-TR" dirty="0"/>
              <a:t>dosyasına eklediğiniz dosyalar ve klasörler, Git tarafından takip edilmez ve değişiklikleri </a:t>
            </a:r>
            <a:r>
              <a:rPr lang="tr-TR" dirty="0" err="1"/>
              <a:t>version</a:t>
            </a:r>
            <a:r>
              <a:rPr lang="tr-TR" dirty="0"/>
              <a:t> geçmişine kaydedilmez. Bu sayede, proje ile doğrudan ilgili olmayan ve </a:t>
            </a:r>
            <a:r>
              <a:rPr lang="tr-TR" dirty="0" err="1"/>
              <a:t>version</a:t>
            </a:r>
            <a:r>
              <a:rPr lang="tr-TR" dirty="0"/>
              <a:t> takibine gerek olmayan dosyaların (örneğin derlenmiş kodlar, </a:t>
            </a:r>
            <a:r>
              <a:rPr lang="tr-TR" dirty="0" err="1"/>
              <a:t>log</a:t>
            </a:r>
            <a:r>
              <a:rPr lang="tr-TR" dirty="0"/>
              <a:t> dosyaları, IDE ayar dosyaları) </a:t>
            </a:r>
            <a:r>
              <a:rPr lang="tr-TR" dirty="0" err="1"/>
              <a:t>version</a:t>
            </a:r>
            <a:r>
              <a:rPr lang="tr-TR" dirty="0"/>
              <a:t> geçmişini doldurmasını önler.</a:t>
            </a:r>
          </a:p>
          <a:p>
            <a:endParaRPr lang="tr-TR" dirty="0"/>
          </a:p>
          <a:p>
            <a:r>
              <a:rPr lang="tr-TR" b="1" dirty="0"/>
              <a:t>.</a:t>
            </a:r>
            <a:r>
              <a:rPr lang="tr-TR" b="1" dirty="0" err="1"/>
              <a:t>gitignore</a:t>
            </a:r>
            <a:r>
              <a:rPr lang="tr-TR" b="1" dirty="0"/>
              <a:t> </a:t>
            </a:r>
            <a:r>
              <a:rPr lang="tr-TR" dirty="0"/>
              <a:t>dosyası, projenizin kök dizinine oluşturulur ve içerisine her satıra bir kural yazılır. Bu kurallar sayesinde hangi dosya veya klasörlerin göz ardı edileceğini belirleyebilirsiniz</a:t>
            </a:r>
            <a:r>
              <a:rPr lang="tr-TR" dirty="0" smtClean="0"/>
              <a:t>.</a:t>
            </a:r>
          </a:p>
          <a:p>
            <a:endParaRPr lang="tr-TR" dirty="0"/>
          </a:p>
          <a:p>
            <a:r>
              <a:rPr lang="tr-TR" b="1" dirty="0"/>
              <a:t>.</a:t>
            </a:r>
            <a:r>
              <a:rPr lang="tr-TR" b="1" dirty="0" err="1"/>
              <a:t>gitignore</a:t>
            </a:r>
            <a:r>
              <a:rPr lang="tr-TR" b="1" dirty="0"/>
              <a:t> </a:t>
            </a:r>
            <a:r>
              <a:rPr lang="tr-TR" dirty="0"/>
              <a:t>dosyası sayesinde:</a:t>
            </a:r>
          </a:p>
          <a:p>
            <a:endParaRPr lang="tr-TR" dirty="0"/>
          </a:p>
          <a:p>
            <a:r>
              <a:rPr lang="tr-TR" dirty="0"/>
              <a:t>Projenizin </a:t>
            </a:r>
            <a:r>
              <a:rPr lang="tr-TR" dirty="0" err="1"/>
              <a:t>version</a:t>
            </a:r>
            <a:r>
              <a:rPr lang="tr-TR" dirty="0"/>
              <a:t> geçmişi daha temiz ve anlaşılır hale gelir.</a:t>
            </a:r>
          </a:p>
          <a:p>
            <a:r>
              <a:rPr lang="tr-TR" dirty="0"/>
              <a:t>Git deposunun boyutu gereksiz dosyalar ile şişmez.</a:t>
            </a:r>
          </a:p>
          <a:p>
            <a:r>
              <a:rPr lang="tr-TR" dirty="0"/>
              <a:t>Takım çalışması sırasında, herkesin aynı dosyaları </a:t>
            </a:r>
            <a:r>
              <a:rPr lang="tr-TR" dirty="0" err="1"/>
              <a:t>version</a:t>
            </a:r>
            <a:r>
              <a:rPr lang="tr-TR" dirty="0"/>
              <a:t> takibine dahil etmesi sağlanır.</a:t>
            </a:r>
          </a:p>
        </p:txBody>
      </p:sp>
    </p:spTree>
    <p:extLst>
      <p:ext uri="{BB962C8B-B14F-4D97-AF65-F5344CB8AC3E}">
        <p14:creationId xmlns:p14="http://schemas.microsoft.com/office/powerpoint/2010/main" val="1679618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617839"/>
            <a:ext cx="2042984" cy="461665"/>
          </a:xfrm>
          <a:prstGeom prst="rect">
            <a:avLst/>
          </a:prstGeom>
          <a:noFill/>
        </p:spPr>
        <p:txBody>
          <a:bodyPr wrap="square" rtlCol="0">
            <a:spAutoFit/>
          </a:bodyPr>
          <a:lstStyle/>
          <a:p>
            <a:r>
              <a:rPr lang="tr-TR" sz="2400" b="1" dirty="0" smtClean="0"/>
              <a:t>22.Adım:</a:t>
            </a:r>
            <a:endParaRPr lang="tr-TR" sz="2400" b="1" dirty="0"/>
          </a:p>
        </p:txBody>
      </p:sp>
      <p:sp>
        <p:nvSpPr>
          <p:cNvPr id="3" name="Metin kutusu 2"/>
          <p:cNvSpPr txBox="1"/>
          <p:nvPr/>
        </p:nvSpPr>
        <p:spPr>
          <a:xfrm>
            <a:off x="733167" y="1079504"/>
            <a:ext cx="10404390" cy="4801314"/>
          </a:xfrm>
          <a:prstGeom prst="rect">
            <a:avLst/>
          </a:prstGeom>
          <a:noFill/>
        </p:spPr>
        <p:txBody>
          <a:bodyPr wrap="square" rtlCol="0">
            <a:spAutoFit/>
          </a:bodyPr>
          <a:lstStyle/>
          <a:p>
            <a:r>
              <a:rPr lang="tr-TR" b="1" dirty="0"/>
              <a:t>git </a:t>
            </a:r>
            <a:r>
              <a:rPr lang="tr-TR" b="1" dirty="0" err="1"/>
              <a:t>tag</a:t>
            </a:r>
            <a:r>
              <a:rPr lang="tr-TR" b="1" dirty="0"/>
              <a:t> v1.1 </a:t>
            </a:r>
            <a:r>
              <a:rPr lang="tr-TR" dirty="0"/>
              <a:t>Komutunun İşlevi</a:t>
            </a:r>
          </a:p>
          <a:p>
            <a:r>
              <a:rPr lang="tr-TR" b="1" dirty="0"/>
              <a:t>git </a:t>
            </a:r>
            <a:r>
              <a:rPr lang="tr-TR" b="1" dirty="0" err="1"/>
              <a:t>tag</a:t>
            </a:r>
            <a:r>
              <a:rPr lang="tr-TR" b="1" dirty="0"/>
              <a:t> v1.1 </a:t>
            </a:r>
            <a:r>
              <a:rPr lang="tr-TR" dirty="0"/>
              <a:t>komutu, bir Git deposunda belirli bir komiteyi (</a:t>
            </a:r>
            <a:r>
              <a:rPr lang="tr-TR" dirty="0" err="1"/>
              <a:t>commit</a:t>
            </a:r>
            <a:r>
              <a:rPr lang="tr-TR" dirty="0"/>
              <a:t>) "v1.1" adında bir etiketle (</a:t>
            </a:r>
            <a:r>
              <a:rPr lang="tr-TR" dirty="0" err="1"/>
              <a:t>tag</a:t>
            </a:r>
            <a:r>
              <a:rPr lang="tr-TR" dirty="0"/>
              <a:t>) işaretlemek için kullanılır. Etiketler, bir depodaki önemli geliştirme aşamalarını veya sürümleri takip etmek için kullanışlı bir araçtır.</a:t>
            </a:r>
          </a:p>
          <a:p>
            <a:endParaRPr lang="tr-TR" dirty="0"/>
          </a:p>
          <a:p>
            <a:r>
              <a:rPr lang="tr-TR" dirty="0"/>
              <a:t>Komut Ayrıntısı</a:t>
            </a:r>
          </a:p>
          <a:p>
            <a:r>
              <a:rPr lang="tr-TR" b="1" dirty="0"/>
              <a:t>git: </a:t>
            </a:r>
            <a:r>
              <a:rPr lang="tr-TR" dirty="0"/>
              <a:t>Git komut satırını çalıştırır.</a:t>
            </a:r>
          </a:p>
          <a:p>
            <a:r>
              <a:rPr lang="tr-TR" b="1" dirty="0" err="1"/>
              <a:t>tag</a:t>
            </a:r>
            <a:r>
              <a:rPr lang="tr-TR" b="1" dirty="0"/>
              <a:t>: </a:t>
            </a:r>
            <a:r>
              <a:rPr lang="tr-TR" dirty="0"/>
              <a:t>Etiket oluşturma komutudur.</a:t>
            </a:r>
          </a:p>
          <a:p>
            <a:r>
              <a:rPr lang="tr-TR" b="1" dirty="0"/>
              <a:t>v1.1: </a:t>
            </a:r>
            <a:r>
              <a:rPr lang="tr-TR" dirty="0"/>
              <a:t>Oluşturulacak etiketin adıdır. Bu ad, harfler, sayılar, tire (-) ve alt çizgi (_) içerebilir. Boşluk kullanmaktan kaçının</a:t>
            </a:r>
            <a:r>
              <a:rPr lang="tr-TR" dirty="0" smtClean="0"/>
              <a:t>.</a:t>
            </a:r>
          </a:p>
          <a:p>
            <a:endParaRPr lang="tr-TR" dirty="0" smtClean="0"/>
          </a:p>
          <a:p>
            <a:r>
              <a:rPr lang="tr-TR" dirty="0" smtClean="0"/>
              <a:t>Komutun İşleyişi</a:t>
            </a:r>
            <a:endParaRPr lang="tr-TR" dirty="0"/>
          </a:p>
          <a:p>
            <a:r>
              <a:rPr lang="tr-TR" dirty="0" smtClean="0"/>
              <a:t>1-) </a:t>
            </a:r>
            <a:r>
              <a:rPr lang="tr-TR" b="1" dirty="0" smtClean="0"/>
              <a:t>git </a:t>
            </a:r>
            <a:r>
              <a:rPr lang="tr-TR" b="1" dirty="0" err="1"/>
              <a:t>tag</a:t>
            </a:r>
            <a:r>
              <a:rPr lang="tr-TR" b="1" dirty="0"/>
              <a:t> v1.1 </a:t>
            </a:r>
            <a:r>
              <a:rPr lang="tr-TR" dirty="0"/>
              <a:t>komutu çalıştırıldığında, Git, o anki aktif komiteyi (HEAD) "v1.1" adında bir etiketle işaretler.</a:t>
            </a:r>
          </a:p>
          <a:p>
            <a:r>
              <a:rPr lang="tr-TR" dirty="0" smtClean="0"/>
              <a:t>2-) Bu </a:t>
            </a:r>
            <a:r>
              <a:rPr lang="tr-TR" dirty="0"/>
              <a:t>etiket, deponun geçmişine kalıcı olarak kaydedilir ve git </a:t>
            </a:r>
            <a:r>
              <a:rPr lang="tr-TR" dirty="0" err="1"/>
              <a:t>tag</a:t>
            </a:r>
            <a:r>
              <a:rPr lang="tr-TR" dirty="0"/>
              <a:t> komutu ile listelenebilir.</a:t>
            </a:r>
          </a:p>
          <a:p>
            <a:r>
              <a:rPr lang="tr-TR" dirty="0" smtClean="0"/>
              <a:t>3-) İleride</a:t>
            </a:r>
            <a:r>
              <a:rPr lang="tr-TR" dirty="0"/>
              <a:t>, bu etiketi kullanarak o noktaya geri dönebilir veya o noktadaki kodun kopyasını oluşturabilirsiniz.</a:t>
            </a:r>
          </a:p>
        </p:txBody>
      </p:sp>
    </p:spTree>
    <p:extLst>
      <p:ext uri="{BB962C8B-B14F-4D97-AF65-F5344CB8AC3E}">
        <p14:creationId xmlns:p14="http://schemas.microsoft.com/office/powerpoint/2010/main" val="3598479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2100649" cy="461665"/>
          </a:xfrm>
          <a:prstGeom prst="rect">
            <a:avLst/>
          </a:prstGeom>
          <a:noFill/>
        </p:spPr>
        <p:txBody>
          <a:bodyPr wrap="square" rtlCol="0">
            <a:spAutoFit/>
          </a:bodyPr>
          <a:lstStyle/>
          <a:p>
            <a:r>
              <a:rPr lang="tr-TR" sz="2400" b="1" dirty="0" smtClean="0"/>
              <a:t>23.Adım:</a:t>
            </a:r>
            <a:endParaRPr lang="tr-TR" sz="2400" b="1" dirty="0"/>
          </a:p>
        </p:txBody>
      </p:sp>
      <p:sp>
        <p:nvSpPr>
          <p:cNvPr id="5" name="Metin kutusu 4"/>
          <p:cNvSpPr txBox="1"/>
          <p:nvPr/>
        </p:nvSpPr>
        <p:spPr>
          <a:xfrm>
            <a:off x="733166" y="998289"/>
            <a:ext cx="10625528" cy="5262979"/>
          </a:xfrm>
          <a:prstGeom prst="rect">
            <a:avLst/>
          </a:prstGeom>
          <a:noFill/>
        </p:spPr>
        <p:txBody>
          <a:bodyPr wrap="square" rtlCol="0">
            <a:spAutoFit/>
          </a:bodyPr>
          <a:lstStyle/>
          <a:p>
            <a:r>
              <a:rPr lang="tr-TR" sz="1600" b="1" dirty="0"/>
              <a:t>git </a:t>
            </a:r>
            <a:r>
              <a:rPr lang="tr-TR" sz="1600" b="1" dirty="0" err="1"/>
              <a:t>diff</a:t>
            </a:r>
            <a:r>
              <a:rPr lang="tr-TR" sz="1600" b="1" dirty="0"/>
              <a:t> 3b2f0ab 5a2b8de </a:t>
            </a:r>
            <a:r>
              <a:rPr lang="tr-TR" sz="1600" dirty="0"/>
              <a:t>Komutunun İşlevi</a:t>
            </a:r>
          </a:p>
          <a:p>
            <a:r>
              <a:rPr lang="tr-TR" sz="1600" b="1" dirty="0"/>
              <a:t>git </a:t>
            </a:r>
            <a:r>
              <a:rPr lang="tr-TR" sz="1600" b="1" dirty="0" err="1"/>
              <a:t>diff</a:t>
            </a:r>
            <a:r>
              <a:rPr lang="tr-TR" sz="1600" b="1" dirty="0"/>
              <a:t> 3b2f0ab 5a2b8de </a:t>
            </a:r>
            <a:r>
              <a:rPr lang="tr-TR" sz="1600" dirty="0"/>
              <a:t>komutu, iki </a:t>
            </a:r>
            <a:r>
              <a:rPr lang="tr-TR" sz="1600" dirty="0" err="1"/>
              <a:t>komit</a:t>
            </a:r>
            <a:r>
              <a:rPr lang="tr-TR" sz="1600" dirty="0"/>
              <a:t> arasındaki değişiklikleri göstermek için kullanılır. Bu komut, Git deponuzdaki iki </a:t>
            </a:r>
            <a:r>
              <a:rPr lang="tr-TR" sz="1600" dirty="0" err="1"/>
              <a:t>komit</a:t>
            </a:r>
            <a:r>
              <a:rPr lang="tr-TR" sz="1600" dirty="0"/>
              <a:t> arasındaki farkları satır </a:t>
            </a:r>
            <a:r>
              <a:rPr lang="tr-TR" sz="1600" dirty="0" err="1"/>
              <a:t>satır</a:t>
            </a:r>
            <a:r>
              <a:rPr lang="tr-TR" sz="1600" dirty="0"/>
              <a:t> karşılaştırır ve hangi dosyaların eklendiğini, silindiğini veya değiştirildiğini gösterir.</a:t>
            </a:r>
          </a:p>
          <a:p>
            <a:endParaRPr lang="tr-TR" sz="1600" dirty="0"/>
          </a:p>
          <a:p>
            <a:r>
              <a:rPr lang="tr-TR" sz="1600" dirty="0"/>
              <a:t>Komut Ayrıntısı</a:t>
            </a:r>
          </a:p>
          <a:p>
            <a:r>
              <a:rPr lang="tr-TR" sz="1600" b="1" dirty="0"/>
              <a:t>git: </a:t>
            </a:r>
            <a:r>
              <a:rPr lang="tr-TR" sz="1600" dirty="0"/>
              <a:t>Git komut satırını çalıştırır.</a:t>
            </a:r>
          </a:p>
          <a:p>
            <a:r>
              <a:rPr lang="tr-TR" sz="1600" b="1" dirty="0" err="1"/>
              <a:t>diff</a:t>
            </a:r>
            <a:r>
              <a:rPr lang="tr-TR" sz="1600" b="1" dirty="0"/>
              <a:t>: </a:t>
            </a:r>
            <a:r>
              <a:rPr lang="tr-TR" sz="1600" dirty="0"/>
              <a:t>Farklılıkları gösterme komutudur.</a:t>
            </a:r>
          </a:p>
          <a:p>
            <a:r>
              <a:rPr lang="tr-TR" sz="1600" b="1" dirty="0"/>
              <a:t>3b2f0ab: </a:t>
            </a:r>
            <a:r>
              <a:rPr lang="tr-TR" sz="1600" dirty="0"/>
              <a:t>Karşılaştırılacak ilk </a:t>
            </a:r>
            <a:r>
              <a:rPr lang="tr-TR" sz="1600" dirty="0" err="1"/>
              <a:t>komitin</a:t>
            </a:r>
            <a:r>
              <a:rPr lang="tr-TR" sz="1600" dirty="0"/>
              <a:t> kimliği (</a:t>
            </a:r>
            <a:r>
              <a:rPr lang="tr-TR" sz="1600" dirty="0" err="1"/>
              <a:t>commit</a:t>
            </a:r>
            <a:r>
              <a:rPr lang="tr-TR" sz="1600" dirty="0"/>
              <a:t> </a:t>
            </a:r>
            <a:r>
              <a:rPr lang="tr-TR" sz="1600" dirty="0" err="1"/>
              <a:t>hash</a:t>
            </a:r>
            <a:r>
              <a:rPr lang="tr-TR" sz="1600" dirty="0"/>
              <a:t>).</a:t>
            </a:r>
          </a:p>
          <a:p>
            <a:r>
              <a:rPr lang="tr-TR" sz="1600" b="1" dirty="0"/>
              <a:t>5a2b8de: </a:t>
            </a:r>
            <a:r>
              <a:rPr lang="tr-TR" sz="1600" dirty="0"/>
              <a:t>Karşılaştırılacak ikinci </a:t>
            </a:r>
            <a:r>
              <a:rPr lang="tr-TR" sz="1600" dirty="0" err="1"/>
              <a:t>komitin</a:t>
            </a:r>
            <a:r>
              <a:rPr lang="tr-TR" sz="1600" dirty="0"/>
              <a:t> kimliği (</a:t>
            </a:r>
            <a:r>
              <a:rPr lang="tr-TR" sz="1600" dirty="0" err="1"/>
              <a:t>commit</a:t>
            </a:r>
            <a:r>
              <a:rPr lang="tr-TR" sz="1600" dirty="0"/>
              <a:t> </a:t>
            </a:r>
            <a:r>
              <a:rPr lang="tr-TR" sz="1600" dirty="0" err="1"/>
              <a:t>hash</a:t>
            </a:r>
            <a:r>
              <a:rPr lang="tr-TR" sz="1600" dirty="0"/>
              <a:t>).</a:t>
            </a:r>
          </a:p>
          <a:p>
            <a:endParaRPr lang="tr-TR" sz="1600" dirty="0" smtClean="0"/>
          </a:p>
          <a:p>
            <a:r>
              <a:rPr lang="tr-TR" sz="1600" dirty="0" smtClean="0"/>
              <a:t>Komutun </a:t>
            </a:r>
            <a:r>
              <a:rPr lang="tr-TR" sz="1600" dirty="0"/>
              <a:t>İşleyişi</a:t>
            </a:r>
          </a:p>
          <a:p>
            <a:r>
              <a:rPr lang="tr-TR" sz="1600" b="1" dirty="0"/>
              <a:t>git </a:t>
            </a:r>
            <a:r>
              <a:rPr lang="tr-TR" sz="1600" b="1" dirty="0" err="1"/>
              <a:t>diff</a:t>
            </a:r>
            <a:r>
              <a:rPr lang="tr-TR" sz="1600" b="1" dirty="0"/>
              <a:t> 3b2f0ab 5a2b8de </a:t>
            </a:r>
            <a:r>
              <a:rPr lang="tr-TR" sz="1600" dirty="0"/>
              <a:t>komutu çalıştırıldığında, Git, belirtilen iki </a:t>
            </a:r>
            <a:r>
              <a:rPr lang="tr-TR" sz="1600" dirty="0" err="1"/>
              <a:t>komit</a:t>
            </a:r>
            <a:r>
              <a:rPr lang="tr-TR" sz="1600" dirty="0"/>
              <a:t> arasındaki farkları hesaplar.</a:t>
            </a:r>
          </a:p>
          <a:p>
            <a:endParaRPr lang="tr-TR" sz="1600" dirty="0"/>
          </a:p>
          <a:p>
            <a:r>
              <a:rPr lang="tr-TR" sz="1600" dirty="0"/>
              <a:t>Hesaplanan farklar, terminalde metin formatında gösterilir.</a:t>
            </a:r>
          </a:p>
          <a:p>
            <a:endParaRPr lang="tr-TR" sz="1600" dirty="0"/>
          </a:p>
          <a:p>
            <a:r>
              <a:rPr lang="tr-TR" sz="1600" dirty="0"/>
              <a:t>Her satır, bir dosyadaki bir değişikliği temsil eder ve şu bilgileri içerir:</a:t>
            </a:r>
          </a:p>
          <a:p>
            <a:endParaRPr lang="tr-TR" sz="1600" dirty="0"/>
          </a:p>
          <a:p>
            <a:r>
              <a:rPr lang="tr-TR" sz="1600" dirty="0"/>
              <a:t>Dosya durumu: Dosyanın eklenip eklenmediği, silinip silinmediği veya değiştirilip değiştirilmediği gösterilir.</a:t>
            </a:r>
          </a:p>
          <a:p>
            <a:r>
              <a:rPr lang="tr-TR" sz="1600" dirty="0"/>
              <a:t>Satır numaraları: Değişikliklerin gerçekleştiği satır numaraları gösterilir.</a:t>
            </a:r>
          </a:p>
          <a:p>
            <a:r>
              <a:rPr lang="tr-TR" sz="1600" dirty="0"/>
              <a:t>Değişikliklerin içeriği: Eklenen, silinen veya değiştirilen metin satırları gösterilir.</a:t>
            </a:r>
          </a:p>
        </p:txBody>
      </p:sp>
    </p:spTree>
    <p:extLst>
      <p:ext uri="{BB962C8B-B14F-4D97-AF65-F5344CB8AC3E}">
        <p14:creationId xmlns:p14="http://schemas.microsoft.com/office/powerpoint/2010/main" val="23894750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1859031" cy="461665"/>
          </a:xfrm>
          <a:prstGeom prst="rect">
            <a:avLst/>
          </a:prstGeom>
          <a:noFill/>
        </p:spPr>
        <p:txBody>
          <a:bodyPr wrap="square" rtlCol="0">
            <a:spAutoFit/>
          </a:bodyPr>
          <a:lstStyle/>
          <a:p>
            <a:r>
              <a:rPr lang="tr-TR" sz="2400" b="1" dirty="0" smtClean="0"/>
              <a:t>24.Adım:</a:t>
            </a:r>
            <a:endParaRPr lang="tr-TR" sz="2400" b="1" dirty="0"/>
          </a:p>
        </p:txBody>
      </p:sp>
      <p:sp>
        <p:nvSpPr>
          <p:cNvPr id="3" name="Metin kutusu 2"/>
          <p:cNvSpPr txBox="1"/>
          <p:nvPr/>
        </p:nvSpPr>
        <p:spPr>
          <a:xfrm>
            <a:off x="733166" y="1079504"/>
            <a:ext cx="10684251" cy="5847755"/>
          </a:xfrm>
          <a:prstGeom prst="rect">
            <a:avLst/>
          </a:prstGeom>
          <a:noFill/>
        </p:spPr>
        <p:txBody>
          <a:bodyPr wrap="square" rtlCol="0">
            <a:spAutoFit/>
          </a:bodyPr>
          <a:lstStyle/>
          <a:p>
            <a:r>
              <a:rPr lang="tr-TR" sz="1600" b="1" dirty="0" err="1"/>
              <a:t>DevOps</a:t>
            </a:r>
            <a:r>
              <a:rPr lang="tr-TR" sz="1600" b="1" dirty="0"/>
              <a:t> Kültür </a:t>
            </a:r>
            <a:r>
              <a:rPr lang="tr-TR" sz="1600" b="1" dirty="0" smtClean="0"/>
              <a:t>Felsefesi</a:t>
            </a:r>
          </a:p>
          <a:p>
            <a:endParaRPr lang="tr-TR" sz="1600" dirty="0"/>
          </a:p>
          <a:p>
            <a:r>
              <a:rPr lang="tr-TR" sz="1600" dirty="0" err="1"/>
              <a:t>DevOps</a:t>
            </a:r>
            <a:r>
              <a:rPr lang="tr-TR" sz="1600" dirty="0"/>
              <a:t>, yazılım geliştirme ve işletimi (Dev) ile BT operasyonları (</a:t>
            </a:r>
            <a:r>
              <a:rPr lang="tr-TR" sz="1600" dirty="0" err="1"/>
              <a:t>Ops</a:t>
            </a:r>
            <a:r>
              <a:rPr lang="tr-TR" sz="1600" dirty="0"/>
              <a:t>) disiplinlerini birleştiren bir kültür felsefesidir. Bu felsefe, hızlı ve güvenilir yazılım teslimini teşvik etmek için iletişim, iş birliği ve otomasyonu teşvik eder</a:t>
            </a:r>
            <a:r>
              <a:rPr lang="tr-TR" sz="1600" dirty="0" smtClean="0"/>
              <a:t>.</a:t>
            </a:r>
            <a:endParaRPr lang="tr-TR" sz="1600" dirty="0"/>
          </a:p>
          <a:p>
            <a:endParaRPr lang="tr-TR" sz="1600" dirty="0" smtClean="0"/>
          </a:p>
          <a:p>
            <a:r>
              <a:rPr lang="tr-TR" sz="1600" b="1" dirty="0" err="1"/>
              <a:t>DevOps</a:t>
            </a:r>
            <a:r>
              <a:rPr lang="tr-TR" sz="1600" b="1" dirty="0"/>
              <a:t> </a:t>
            </a:r>
            <a:r>
              <a:rPr lang="tr-TR" sz="1600" b="1" dirty="0" smtClean="0"/>
              <a:t>Açılımı</a:t>
            </a:r>
          </a:p>
          <a:p>
            <a:endParaRPr lang="tr-TR" sz="1600" dirty="0"/>
          </a:p>
          <a:p>
            <a:r>
              <a:rPr lang="tr-TR" sz="1600" dirty="0" err="1"/>
              <a:t>DevOps</a:t>
            </a:r>
            <a:r>
              <a:rPr lang="tr-TR" sz="1600" dirty="0"/>
              <a:t>, "Development" (Geliştirme) ve "Operations" (Operasyonlar) kelimelerinin birleşimiyle oluşan bir kısaltmadır. Bu kavram, yazılım geliştirme ve operasyon ekiplerinin ortak bir kültür ve hedef altında iş birliği yapmasını teşvik eden bir yaklaşımdır.</a:t>
            </a:r>
          </a:p>
          <a:p>
            <a:r>
              <a:rPr lang="tr-TR" sz="1600" dirty="0" err="1" smtClean="0"/>
              <a:t>DevOps'un</a:t>
            </a:r>
            <a:r>
              <a:rPr lang="tr-TR" sz="1600" dirty="0" smtClean="0"/>
              <a:t> </a:t>
            </a:r>
            <a:r>
              <a:rPr lang="tr-TR" sz="1600" dirty="0"/>
              <a:t>temel amacı, hızlı ve güvenilir yazılım teslimini sağlamaktır</a:t>
            </a:r>
            <a:r>
              <a:rPr lang="tr-TR" sz="1600" dirty="0" smtClean="0"/>
              <a:t>.</a:t>
            </a:r>
          </a:p>
          <a:p>
            <a:endParaRPr lang="tr-TR" sz="1600" dirty="0"/>
          </a:p>
          <a:p>
            <a:r>
              <a:rPr lang="tr-TR" sz="1600" dirty="0" smtClean="0"/>
              <a:t> </a:t>
            </a:r>
            <a:r>
              <a:rPr lang="tr-TR" sz="1600" b="1" dirty="0" err="1"/>
              <a:t>DevOps</a:t>
            </a:r>
            <a:r>
              <a:rPr lang="tr-TR" sz="1600" b="1" dirty="0"/>
              <a:t>, birçok fayda sağlar:</a:t>
            </a:r>
          </a:p>
          <a:p>
            <a:endParaRPr lang="tr-TR" sz="1600" dirty="0"/>
          </a:p>
          <a:p>
            <a:r>
              <a:rPr lang="tr-TR" sz="1600" dirty="0"/>
              <a:t>Daha hızlı yazılım teslimi: Ekipler daha hızlı ve daha verimli bir şekilde çalışabilir.</a:t>
            </a:r>
          </a:p>
          <a:p>
            <a:r>
              <a:rPr lang="tr-TR" sz="1600" dirty="0"/>
              <a:t>Daha yüksek kaliteli yazılım: Hata oranları ve sistem kesintileri azalabilir.</a:t>
            </a:r>
          </a:p>
          <a:p>
            <a:r>
              <a:rPr lang="tr-TR" sz="1600" dirty="0"/>
              <a:t>Daha düşük maliyetler: </a:t>
            </a:r>
            <a:r>
              <a:rPr lang="tr-TR" sz="1600" dirty="0" err="1"/>
              <a:t>İşletimsel</a:t>
            </a:r>
            <a:r>
              <a:rPr lang="tr-TR" sz="1600" dirty="0"/>
              <a:t> verimlilik ve otomasyon yoluyla tasarruf sağlanabilir.</a:t>
            </a:r>
          </a:p>
          <a:p>
            <a:r>
              <a:rPr lang="tr-TR" sz="1600" dirty="0"/>
              <a:t>Daha yüksek müşteri memnuniyeti: Daha hızlı ve daha güvenilir yazılım teslimi ile müşteri memnuniyeti artabilir.</a:t>
            </a:r>
            <a:endParaRPr lang="tr-TR" sz="1600" dirty="0" smtClean="0"/>
          </a:p>
          <a:p>
            <a:endParaRPr lang="tr-TR" dirty="0"/>
          </a:p>
          <a:p>
            <a:endParaRPr lang="tr-TR" dirty="0" smtClean="0"/>
          </a:p>
          <a:p>
            <a:endParaRPr lang="tr-TR" dirty="0"/>
          </a:p>
        </p:txBody>
      </p:sp>
    </p:spTree>
    <p:extLst>
      <p:ext uri="{BB962C8B-B14F-4D97-AF65-F5344CB8AC3E}">
        <p14:creationId xmlns:p14="http://schemas.microsoft.com/office/powerpoint/2010/main" val="27534553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1812325" cy="461665"/>
          </a:xfrm>
          <a:prstGeom prst="rect">
            <a:avLst/>
          </a:prstGeom>
          <a:noFill/>
        </p:spPr>
        <p:txBody>
          <a:bodyPr wrap="square" rtlCol="0">
            <a:spAutoFit/>
          </a:bodyPr>
          <a:lstStyle/>
          <a:p>
            <a:r>
              <a:rPr lang="tr-TR" sz="2400" b="1" dirty="0" smtClean="0"/>
              <a:t>26.Adım:</a:t>
            </a:r>
            <a:endParaRPr lang="tr-TR" sz="2400" b="1" dirty="0"/>
          </a:p>
        </p:txBody>
      </p:sp>
      <p:sp>
        <p:nvSpPr>
          <p:cNvPr id="3" name="Metin kutusu 2"/>
          <p:cNvSpPr txBox="1"/>
          <p:nvPr/>
        </p:nvSpPr>
        <p:spPr>
          <a:xfrm>
            <a:off x="733166" y="1079504"/>
            <a:ext cx="10585623" cy="1200329"/>
          </a:xfrm>
          <a:prstGeom prst="rect">
            <a:avLst/>
          </a:prstGeom>
          <a:noFill/>
        </p:spPr>
        <p:txBody>
          <a:bodyPr wrap="square" rtlCol="0">
            <a:spAutoFit/>
          </a:bodyPr>
          <a:lstStyle/>
          <a:p>
            <a:r>
              <a:rPr lang="tr-TR" dirty="0" err="1"/>
              <a:t>DevOps</a:t>
            </a:r>
            <a:r>
              <a:rPr lang="tr-TR" dirty="0"/>
              <a:t>, yazılım geliştirme ve operasyon ekiplerini bir araya getiren bir kültür ve metodolojidir. Bu metodolojinin temel hedeflerinden biri, hızlı ve güvenilir yazılım teslimini sağlamaktır. Bunu başarmak için </a:t>
            </a:r>
            <a:r>
              <a:rPr lang="tr-TR" dirty="0" err="1"/>
              <a:t>DevOps</a:t>
            </a:r>
            <a:r>
              <a:rPr lang="tr-TR" dirty="0"/>
              <a:t>, Sürekli Teslimat (</a:t>
            </a:r>
            <a:r>
              <a:rPr lang="tr-TR" dirty="0" err="1"/>
              <a:t>Continuous</a:t>
            </a:r>
            <a:r>
              <a:rPr lang="tr-TR" dirty="0"/>
              <a:t> Delivery - CD) ve Sürekli Dağıtım (</a:t>
            </a:r>
            <a:r>
              <a:rPr lang="tr-TR" dirty="0" err="1"/>
              <a:t>Continuous</a:t>
            </a:r>
            <a:r>
              <a:rPr lang="tr-TR" dirty="0"/>
              <a:t> Deployment - CD) gibi otomasyon odaklı süreçleri kullanır.</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491" y="2556832"/>
            <a:ext cx="6982799" cy="3743847"/>
          </a:xfrm>
          <a:prstGeom prst="rect">
            <a:avLst/>
          </a:prstGeom>
        </p:spPr>
      </p:pic>
    </p:spTree>
    <p:extLst>
      <p:ext uri="{BB962C8B-B14F-4D97-AF65-F5344CB8AC3E}">
        <p14:creationId xmlns:p14="http://schemas.microsoft.com/office/powerpoint/2010/main" val="25182409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2026509" cy="461665"/>
          </a:xfrm>
          <a:prstGeom prst="rect">
            <a:avLst/>
          </a:prstGeom>
          <a:noFill/>
        </p:spPr>
        <p:txBody>
          <a:bodyPr wrap="square" rtlCol="0">
            <a:spAutoFit/>
          </a:bodyPr>
          <a:lstStyle/>
          <a:p>
            <a:r>
              <a:rPr lang="tr-TR" sz="2400" b="1" dirty="0" smtClean="0"/>
              <a:t>27.Adım:</a:t>
            </a:r>
            <a:endParaRPr lang="tr-TR" sz="2400" b="1" dirty="0"/>
          </a:p>
        </p:txBody>
      </p:sp>
      <p:sp>
        <p:nvSpPr>
          <p:cNvPr id="3" name="Metin kutusu 2"/>
          <p:cNvSpPr txBox="1"/>
          <p:nvPr/>
        </p:nvSpPr>
        <p:spPr>
          <a:xfrm>
            <a:off x="733166" y="1079504"/>
            <a:ext cx="10346726" cy="5262979"/>
          </a:xfrm>
          <a:prstGeom prst="rect">
            <a:avLst/>
          </a:prstGeom>
          <a:noFill/>
        </p:spPr>
        <p:txBody>
          <a:bodyPr wrap="square" rtlCol="0">
            <a:spAutoFit/>
          </a:bodyPr>
          <a:lstStyle/>
          <a:p>
            <a:r>
              <a:rPr lang="tr-TR" sz="1050" b="1" dirty="0" err="1"/>
              <a:t>DevOps</a:t>
            </a:r>
            <a:r>
              <a:rPr lang="tr-TR" sz="1050" b="1" dirty="0"/>
              <a:t> Yöntemlerinden Git Nedir?</a:t>
            </a:r>
          </a:p>
          <a:p>
            <a:r>
              <a:rPr lang="tr-TR" sz="1050" dirty="0"/>
              <a:t>Git, yazılım geliştirme ekiplerinin kod değişikliklerini takip etmelerini ve yönetmelerini sağlayan bir versiyon kontrol sistemidir.</a:t>
            </a:r>
          </a:p>
          <a:p>
            <a:endParaRPr lang="tr-TR" sz="1050" dirty="0"/>
          </a:p>
          <a:p>
            <a:r>
              <a:rPr lang="tr-TR" sz="1050" dirty="0" err="1"/>
              <a:t>Git'in</a:t>
            </a:r>
            <a:r>
              <a:rPr lang="tr-TR" sz="1050" dirty="0"/>
              <a:t> </a:t>
            </a:r>
            <a:r>
              <a:rPr lang="tr-TR" sz="1050" dirty="0" err="1"/>
              <a:t>DevOps</a:t>
            </a:r>
            <a:r>
              <a:rPr lang="tr-TR" sz="1050" dirty="0"/>
              <a:t> metodolojisinde önemli bir rol oynamasının birkaç ana nedeni vardır:</a:t>
            </a:r>
          </a:p>
          <a:p>
            <a:endParaRPr lang="tr-TR" sz="1050" dirty="0"/>
          </a:p>
          <a:p>
            <a:r>
              <a:rPr lang="tr-TR" sz="1050" b="1" dirty="0"/>
              <a:t>1. İşbirliği: </a:t>
            </a:r>
            <a:r>
              <a:rPr lang="tr-TR" sz="1050" dirty="0"/>
              <a:t>Git, birden fazla geliştiricinin aynı kod tabanında aynı anda çalışmasına ve değişikliklerini kolayca takip etmesine ve birleştirmesine olanak tanır. Bu, geliştirme döngüsünü hızlandırır ve hataları azaltır.</a:t>
            </a:r>
          </a:p>
          <a:p>
            <a:endParaRPr lang="tr-TR" sz="1050" dirty="0"/>
          </a:p>
          <a:p>
            <a:r>
              <a:rPr lang="tr-TR" sz="1050" b="1" dirty="0"/>
              <a:t>2. İzlenebilirlik: </a:t>
            </a:r>
            <a:r>
              <a:rPr lang="tr-TR" sz="1050" dirty="0"/>
              <a:t>Git, her değişikliğin kim tarafından, ne zaman ve neden yapıldığını takip etmenizi sağlar. Bu, hataları bulmanıza ve düzeltmenize ve kod tabanınızın geçmişini anlamanıza yardımcı olur.</a:t>
            </a:r>
          </a:p>
          <a:p>
            <a:endParaRPr lang="tr-TR" sz="1050" dirty="0"/>
          </a:p>
          <a:p>
            <a:r>
              <a:rPr lang="tr-TR" sz="1050" b="1" dirty="0"/>
              <a:t>3. </a:t>
            </a:r>
            <a:r>
              <a:rPr lang="tr-TR" sz="1050" b="1" dirty="0" err="1"/>
              <a:t>Tekrarlanabilirlik</a:t>
            </a:r>
            <a:r>
              <a:rPr lang="tr-TR" sz="1050" b="1" dirty="0"/>
              <a:t>: </a:t>
            </a:r>
            <a:r>
              <a:rPr lang="tr-TR" sz="1050" dirty="0"/>
              <a:t>Git, kod tabanınızı herhangi bir noktaya geri yüklemenizi sağlar. Bu, hatalı bir güncellemeyi geri almanıza veya eski bir özelliği geri getirmenize olanak tanır.</a:t>
            </a:r>
          </a:p>
          <a:p>
            <a:endParaRPr lang="tr-TR" sz="1050" dirty="0"/>
          </a:p>
          <a:p>
            <a:r>
              <a:rPr lang="tr-TR" sz="1050" b="1" dirty="0"/>
              <a:t>4. Otomasyon: </a:t>
            </a:r>
            <a:r>
              <a:rPr lang="tr-TR" sz="1050" dirty="0"/>
              <a:t>Git, sürekli entegrasyon ve sürekli teslimat (CI/CD) boru hatları gibi otomasyon araçlarıyla kolayca entegre edilebilir. Bu, geliştirme döngüsünü daha da hızlandırır ve hataları daha da azaltır.</a:t>
            </a:r>
          </a:p>
          <a:p>
            <a:endParaRPr lang="tr-TR" sz="1050" dirty="0"/>
          </a:p>
          <a:p>
            <a:r>
              <a:rPr lang="tr-TR" sz="1050" b="1" dirty="0" err="1"/>
              <a:t>Git'in</a:t>
            </a:r>
            <a:r>
              <a:rPr lang="tr-TR" sz="1050" b="1" dirty="0"/>
              <a:t> </a:t>
            </a:r>
            <a:r>
              <a:rPr lang="tr-TR" sz="1050" b="1" dirty="0" err="1"/>
              <a:t>DevOps'ta</a:t>
            </a:r>
            <a:r>
              <a:rPr lang="tr-TR" sz="1050" b="1" dirty="0"/>
              <a:t> sağladığı bazı faydalar şunlardır:</a:t>
            </a:r>
          </a:p>
          <a:p>
            <a:endParaRPr lang="tr-TR" sz="1050" dirty="0"/>
          </a:p>
          <a:p>
            <a:r>
              <a:rPr lang="tr-TR" sz="1050" dirty="0"/>
              <a:t>Geliştirme döngüsünü hızlandırır</a:t>
            </a:r>
          </a:p>
          <a:p>
            <a:r>
              <a:rPr lang="tr-TR" sz="1050" dirty="0"/>
              <a:t>Hataları azaltır</a:t>
            </a:r>
          </a:p>
          <a:p>
            <a:r>
              <a:rPr lang="tr-TR" sz="1050" dirty="0"/>
              <a:t>İşbirliğini artırır</a:t>
            </a:r>
          </a:p>
          <a:p>
            <a:r>
              <a:rPr lang="tr-TR" sz="1050" dirty="0"/>
              <a:t>İzlenebilirliği geliştirir</a:t>
            </a:r>
          </a:p>
          <a:p>
            <a:r>
              <a:rPr lang="tr-TR" sz="1050" dirty="0" err="1"/>
              <a:t>Tekrarlanabilirliği</a:t>
            </a:r>
            <a:r>
              <a:rPr lang="tr-TR" sz="1050" dirty="0"/>
              <a:t> sağlar</a:t>
            </a:r>
          </a:p>
          <a:p>
            <a:r>
              <a:rPr lang="tr-TR" sz="1050" dirty="0"/>
              <a:t>Otomasyonu </a:t>
            </a:r>
            <a:r>
              <a:rPr lang="tr-TR" sz="1050" dirty="0" smtClean="0"/>
              <a:t>kolaylaştırır</a:t>
            </a:r>
          </a:p>
          <a:p>
            <a:endParaRPr lang="tr-TR" sz="1050" dirty="0"/>
          </a:p>
          <a:p>
            <a:r>
              <a:rPr lang="tr-TR" sz="1050" b="1" dirty="0" err="1"/>
              <a:t>Git'in</a:t>
            </a:r>
            <a:r>
              <a:rPr lang="tr-TR" sz="1050" b="1" dirty="0"/>
              <a:t> </a:t>
            </a:r>
            <a:r>
              <a:rPr lang="tr-TR" sz="1050" b="1" dirty="0" err="1"/>
              <a:t>DevOps'ta</a:t>
            </a:r>
            <a:r>
              <a:rPr lang="tr-TR" sz="1050" b="1" dirty="0"/>
              <a:t> yaygın olarak kullanılan bazı araçları şunlardır:</a:t>
            </a:r>
          </a:p>
          <a:p>
            <a:endParaRPr lang="tr-TR" sz="1050" dirty="0"/>
          </a:p>
          <a:p>
            <a:r>
              <a:rPr lang="tr-TR" sz="1050" b="1" dirty="0" err="1"/>
              <a:t>GitHub</a:t>
            </a:r>
            <a:r>
              <a:rPr lang="tr-TR" sz="1050" b="1" dirty="0"/>
              <a:t>:</a:t>
            </a:r>
            <a:r>
              <a:rPr lang="tr-TR" sz="1050" dirty="0"/>
              <a:t> Git depolarını barındırmak ve yönetmek için bir platform</a:t>
            </a:r>
          </a:p>
          <a:p>
            <a:r>
              <a:rPr lang="tr-TR" sz="1050" b="1" dirty="0" err="1"/>
              <a:t>GitLab</a:t>
            </a:r>
            <a:r>
              <a:rPr lang="tr-TR" sz="1050" b="1" dirty="0"/>
              <a:t>: </a:t>
            </a:r>
            <a:r>
              <a:rPr lang="tr-TR" sz="1050" dirty="0"/>
              <a:t>Git depolarını barındırmak ve yönetmek için bir platform ve CI/CD araçları</a:t>
            </a:r>
          </a:p>
          <a:p>
            <a:r>
              <a:rPr lang="tr-TR" sz="1050" b="1" dirty="0" err="1"/>
              <a:t>Jenkins</a:t>
            </a:r>
            <a:r>
              <a:rPr lang="tr-TR" sz="1050" b="1" dirty="0"/>
              <a:t>: </a:t>
            </a:r>
            <a:r>
              <a:rPr lang="tr-TR" sz="1050" dirty="0"/>
              <a:t>CI/CD araçları</a:t>
            </a:r>
          </a:p>
          <a:p>
            <a:r>
              <a:rPr lang="tr-TR" sz="1050" b="1" dirty="0" err="1"/>
              <a:t>Ansible</a:t>
            </a:r>
            <a:r>
              <a:rPr lang="tr-TR" sz="1050" dirty="0"/>
              <a:t>: Otomasyon aracı</a:t>
            </a:r>
          </a:p>
        </p:txBody>
      </p:sp>
    </p:spTree>
    <p:extLst>
      <p:ext uri="{BB962C8B-B14F-4D97-AF65-F5344CB8AC3E}">
        <p14:creationId xmlns:p14="http://schemas.microsoft.com/office/powerpoint/2010/main" val="33358877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617839"/>
            <a:ext cx="1837038" cy="461665"/>
          </a:xfrm>
          <a:prstGeom prst="rect">
            <a:avLst/>
          </a:prstGeom>
          <a:noFill/>
        </p:spPr>
        <p:txBody>
          <a:bodyPr wrap="square" rtlCol="0">
            <a:spAutoFit/>
          </a:bodyPr>
          <a:lstStyle/>
          <a:p>
            <a:r>
              <a:rPr lang="tr-TR" sz="2400" b="1" dirty="0" smtClean="0"/>
              <a:t>28.Adım:</a:t>
            </a:r>
            <a:endParaRPr lang="tr-TR" sz="2400" b="1" dirty="0"/>
          </a:p>
        </p:txBody>
      </p:sp>
      <p:sp>
        <p:nvSpPr>
          <p:cNvPr id="3" name="Metin kutusu 2"/>
          <p:cNvSpPr txBox="1"/>
          <p:nvPr/>
        </p:nvSpPr>
        <p:spPr>
          <a:xfrm>
            <a:off x="733167" y="1013254"/>
            <a:ext cx="10882182" cy="5262979"/>
          </a:xfrm>
          <a:prstGeom prst="rect">
            <a:avLst/>
          </a:prstGeom>
          <a:noFill/>
        </p:spPr>
        <p:txBody>
          <a:bodyPr wrap="square" rtlCol="0">
            <a:spAutoFit/>
          </a:bodyPr>
          <a:lstStyle/>
          <a:p>
            <a:r>
              <a:rPr lang="tr-TR" sz="1600" b="1" dirty="0" err="1"/>
              <a:t>DevOps</a:t>
            </a:r>
            <a:r>
              <a:rPr lang="tr-TR" sz="1600" b="1" dirty="0"/>
              <a:t> Yöntemlerinden </a:t>
            </a:r>
            <a:r>
              <a:rPr lang="tr-TR" sz="1600" b="1" dirty="0" err="1"/>
              <a:t>Agile</a:t>
            </a:r>
            <a:r>
              <a:rPr lang="tr-TR" sz="1600" b="1" dirty="0"/>
              <a:t> Nedir</a:t>
            </a:r>
            <a:r>
              <a:rPr lang="tr-TR" sz="1600" b="1" dirty="0" smtClean="0"/>
              <a:t>?</a:t>
            </a:r>
          </a:p>
          <a:p>
            <a:endParaRPr lang="tr-TR" sz="1600" b="1" dirty="0"/>
          </a:p>
          <a:p>
            <a:r>
              <a:rPr lang="tr-TR" sz="1600" dirty="0" err="1"/>
              <a:t>Agile</a:t>
            </a:r>
            <a:r>
              <a:rPr lang="tr-TR" sz="1600" dirty="0"/>
              <a:t>, yazılım geliştirmeyi daha hızlı, daha esnek ve daha müşteri odaklı hale getiren bir geliştirme metodolojisidir. </a:t>
            </a:r>
            <a:r>
              <a:rPr lang="tr-TR" sz="1600" dirty="0" err="1"/>
              <a:t>Agile</a:t>
            </a:r>
            <a:r>
              <a:rPr lang="tr-TR" sz="1600" dirty="0"/>
              <a:t>, karmaşık projeleri daha küçük, yönetilebilir parçalara ayırmaya ve her bir parçayı tamamlamak için kısa yinelemeler kullanmaya odaklanır.</a:t>
            </a:r>
          </a:p>
          <a:p>
            <a:endParaRPr lang="tr-TR" sz="1600" dirty="0"/>
          </a:p>
          <a:p>
            <a:r>
              <a:rPr lang="tr-TR" sz="1600" dirty="0" err="1"/>
              <a:t>Agile</a:t>
            </a:r>
            <a:r>
              <a:rPr lang="tr-TR" sz="1600" dirty="0"/>
              <a:t> metodolojisinin </a:t>
            </a:r>
            <a:r>
              <a:rPr lang="tr-TR" sz="1600" dirty="0" err="1"/>
              <a:t>DevOps</a:t>
            </a:r>
            <a:r>
              <a:rPr lang="tr-TR" sz="1600" dirty="0"/>
              <a:t> ile yakın ilişkisi vardır. Aslında, </a:t>
            </a:r>
            <a:r>
              <a:rPr lang="tr-TR" sz="1600" dirty="0" err="1"/>
              <a:t>DevOps'u</a:t>
            </a:r>
            <a:r>
              <a:rPr lang="tr-TR" sz="1600" dirty="0"/>
              <a:t> </a:t>
            </a:r>
            <a:r>
              <a:rPr lang="tr-TR" sz="1600" dirty="0" err="1"/>
              <a:t>Agile</a:t>
            </a:r>
            <a:r>
              <a:rPr lang="tr-TR" sz="1600" dirty="0"/>
              <a:t> prensiplerini uygulama şekli olarak görebilirsiniz. </a:t>
            </a:r>
            <a:r>
              <a:rPr lang="tr-TR" sz="1600" dirty="0" err="1"/>
              <a:t>Agile'ın</a:t>
            </a:r>
            <a:r>
              <a:rPr lang="tr-TR" sz="1600" dirty="0"/>
              <a:t> </a:t>
            </a:r>
            <a:r>
              <a:rPr lang="tr-TR" sz="1600" dirty="0" err="1"/>
              <a:t>DevOps'a</a:t>
            </a:r>
            <a:r>
              <a:rPr lang="tr-TR" sz="1600" dirty="0"/>
              <a:t> sağladığı bazı faydalar şunlardır:</a:t>
            </a:r>
          </a:p>
          <a:p>
            <a:endParaRPr lang="tr-TR" sz="1600" dirty="0"/>
          </a:p>
          <a:p>
            <a:r>
              <a:rPr lang="tr-TR" sz="1600" b="1" dirty="0"/>
              <a:t>1. Hızlı teslimat: </a:t>
            </a:r>
            <a:r>
              <a:rPr lang="tr-TR" sz="1600" dirty="0" err="1"/>
              <a:t>Agile</a:t>
            </a:r>
            <a:r>
              <a:rPr lang="tr-TR" sz="1600" dirty="0"/>
              <a:t>, işleyen yazılımı daha kısa sürede teslim etmenizi sağlar.</a:t>
            </a:r>
          </a:p>
          <a:p>
            <a:r>
              <a:rPr lang="tr-TR" sz="1600" b="1" dirty="0"/>
              <a:t>2. Müşteri geri bildirimi: </a:t>
            </a:r>
            <a:r>
              <a:rPr lang="tr-TR" sz="1600" dirty="0" err="1"/>
              <a:t>Agile</a:t>
            </a:r>
            <a:r>
              <a:rPr lang="tr-TR" sz="1600" dirty="0"/>
              <a:t>, müşteri geri bildirimini geliştirme döngüsünün her aşamasına entegre etmenizi sağlar.</a:t>
            </a:r>
          </a:p>
          <a:p>
            <a:r>
              <a:rPr lang="tr-TR" sz="1600" b="1" dirty="0"/>
              <a:t>3. Değişime uyum sağlama: </a:t>
            </a:r>
            <a:r>
              <a:rPr lang="tr-TR" sz="1600" dirty="0" err="1"/>
              <a:t>Agile</a:t>
            </a:r>
            <a:r>
              <a:rPr lang="tr-TR" sz="1600" dirty="0"/>
              <a:t>, değişime hızla uyum sağlamanızı sağlar.</a:t>
            </a:r>
          </a:p>
          <a:p>
            <a:r>
              <a:rPr lang="tr-TR" sz="1600" b="1" dirty="0"/>
              <a:t>4. Risk azaltma: </a:t>
            </a:r>
            <a:r>
              <a:rPr lang="tr-TR" sz="1600" dirty="0" err="1"/>
              <a:t>Agile</a:t>
            </a:r>
            <a:r>
              <a:rPr lang="tr-TR" sz="1600" dirty="0"/>
              <a:t>, hataları ve gecikmeleri erken aşamalarda belirlemenize ve düzeltmenize yardımcı olur.</a:t>
            </a:r>
          </a:p>
          <a:p>
            <a:endParaRPr lang="tr-TR" sz="1600" dirty="0"/>
          </a:p>
          <a:p>
            <a:r>
              <a:rPr lang="tr-TR" sz="1600" dirty="0" err="1"/>
              <a:t>Agile'ın</a:t>
            </a:r>
            <a:r>
              <a:rPr lang="tr-TR" sz="1600" dirty="0"/>
              <a:t> </a:t>
            </a:r>
            <a:r>
              <a:rPr lang="tr-TR" sz="1600" dirty="0" err="1"/>
              <a:t>DevOps'ta</a:t>
            </a:r>
            <a:r>
              <a:rPr lang="tr-TR" sz="1600" dirty="0"/>
              <a:t> yaygın olarak kullanılan bazı çerçeveleri şunlardır:</a:t>
            </a:r>
          </a:p>
          <a:p>
            <a:endParaRPr lang="tr-TR" sz="1600" dirty="0"/>
          </a:p>
          <a:p>
            <a:r>
              <a:rPr lang="tr-TR" sz="1600" b="1" dirty="0" err="1"/>
              <a:t>Scrum</a:t>
            </a:r>
            <a:r>
              <a:rPr lang="tr-TR" sz="1600" b="1" dirty="0"/>
              <a:t>:</a:t>
            </a:r>
            <a:r>
              <a:rPr lang="tr-TR" sz="1600" dirty="0"/>
              <a:t> Küçük, çok fonksiyonlu takımların kısa yinelemeler halinde çalışmasına yardımcı olan bir çerçeve</a:t>
            </a:r>
          </a:p>
          <a:p>
            <a:r>
              <a:rPr lang="tr-TR" sz="1600" b="1" dirty="0" err="1"/>
              <a:t>Kanban</a:t>
            </a:r>
            <a:r>
              <a:rPr lang="tr-TR" sz="1600" b="1" dirty="0"/>
              <a:t>: </a:t>
            </a:r>
            <a:r>
              <a:rPr lang="tr-TR" sz="1600" dirty="0"/>
              <a:t>Görsel bir iş akışı yönetimi aracı</a:t>
            </a:r>
          </a:p>
          <a:p>
            <a:r>
              <a:rPr lang="tr-TR" sz="1600" b="1" dirty="0"/>
              <a:t>Extreme Programming (XP): </a:t>
            </a:r>
            <a:r>
              <a:rPr lang="tr-TR" sz="1600" dirty="0"/>
              <a:t>Müşteri katılımı, test odaklı geliştirme ve kod </a:t>
            </a:r>
            <a:r>
              <a:rPr lang="tr-TR" sz="1600" dirty="0" err="1"/>
              <a:t>refaktoringine</a:t>
            </a:r>
            <a:r>
              <a:rPr lang="tr-TR" sz="1600" dirty="0"/>
              <a:t> odaklanan bir </a:t>
            </a:r>
            <a:r>
              <a:rPr lang="tr-TR" sz="1600" dirty="0" smtClean="0"/>
              <a:t>çerçeve</a:t>
            </a:r>
            <a:endParaRPr lang="tr-TR" sz="1600" dirty="0"/>
          </a:p>
        </p:txBody>
      </p:sp>
    </p:spTree>
    <p:extLst>
      <p:ext uri="{BB962C8B-B14F-4D97-AF65-F5344CB8AC3E}">
        <p14:creationId xmlns:p14="http://schemas.microsoft.com/office/powerpoint/2010/main" val="16808965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617839"/>
            <a:ext cx="2372498" cy="461665"/>
          </a:xfrm>
          <a:prstGeom prst="rect">
            <a:avLst/>
          </a:prstGeom>
          <a:noFill/>
        </p:spPr>
        <p:txBody>
          <a:bodyPr wrap="square" rtlCol="0">
            <a:spAutoFit/>
          </a:bodyPr>
          <a:lstStyle/>
          <a:p>
            <a:r>
              <a:rPr lang="tr-TR" sz="2400" b="1" dirty="0" smtClean="0"/>
              <a:t>29.Adım:</a:t>
            </a:r>
            <a:endParaRPr lang="tr-TR" sz="2400" b="1" dirty="0"/>
          </a:p>
        </p:txBody>
      </p:sp>
      <p:sp>
        <p:nvSpPr>
          <p:cNvPr id="3" name="Metin kutusu 2"/>
          <p:cNvSpPr txBox="1"/>
          <p:nvPr/>
        </p:nvSpPr>
        <p:spPr>
          <a:xfrm>
            <a:off x="733167" y="1079504"/>
            <a:ext cx="10585622" cy="5016758"/>
          </a:xfrm>
          <a:prstGeom prst="rect">
            <a:avLst/>
          </a:prstGeom>
          <a:noFill/>
        </p:spPr>
        <p:txBody>
          <a:bodyPr wrap="square" rtlCol="0">
            <a:spAutoFit/>
          </a:bodyPr>
          <a:lstStyle/>
          <a:p>
            <a:r>
              <a:rPr lang="tr-TR" sz="1600" b="1" dirty="0" err="1"/>
              <a:t>DevOps</a:t>
            </a:r>
            <a:r>
              <a:rPr lang="tr-TR" sz="1600" b="1" dirty="0"/>
              <a:t> </a:t>
            </a:r>
            <a:r>
              <a:rPr lang="tr-TR" sz="1600" b="1" dirty="0" err="1"/>
              <a:t>Continues</a:t>
            </a:r>
            <a:r>
              <a:rPr lang="tr-TR" sz="1600" b="1" dirty="0"/>
              <a:t> </a:t>
            </a:r>
            <a:r>
              <a:rPr lang="tr-TR" sz="1600" b="1" dirty="0" err="1"/>
              <a:t>monitoring</a:t>
            </a:r>
            <a:r>
              <a:rPr lang="tr-TR" sz="1600" b="1" dirty="0"/>
              <a:t> nedir?</a:t>
            </a:r>
          </a:p>
          <a:p>
            <a:endParaRPr lang="tr-TR" sz="1600" dirty="0"/>
          </a:p>
          <a:p>
            <a:r>
              <a:rPr lang="tr-TR" sz="1600" dirty="0" err="1"/>
              <a:t>DevOps</a:t>
            </a:r>
            <a:r>
              <a:rPr lang="tr-TR" sz="1600" dirty="0"/>
              <a:t> bağlamında </a:t>
            </a:r>
            <a:r>
              <a:rPr lang="tr-TR" sz="1600" dirty="0" err="1"/>
              <a:t>Continuous</a:t>
            </a:r>
            <a:r>
              <a:rPr lang="tr-TR" sz="1600" dirty="0"/>
              <a:t> </a:t>
            </a:r>
            <a:r>
              <a:rPr lang="tr-TR" sz="1600" dirty="0" err="1"/>
              <a:t>Monitoring</a:t>
            </a:r>
            <a:r>
              <a:rPr lang="tr-TR" sz="1600" dirty="0"/>
              <a:t> (Sürekli İzleme), yazılım geliştirme ve operasyonlarının tüm aşamasında uygulamaların, hizmetlerin ve altyapının durumunu gerçek zamanlı olarak takip eden bir süreçtir. Bu otomatikleştirilmiş bir işlem olup projenin yaşam döngüsü boyunca sorunların erken tespit edilmesine ve çözülmesine yardımcı olur.</a:t>
            </a:r>
          </a:p>
          <a:p>
            <a:endParaRPr lang="tr-TR" sz="1600" dirty="0"/>
          </a:p>
          <a:p>
            <a:r>
              <a:rPr lang="tr-TR" sz="1600" b="1" dirty="0" err="1"/>
              <a:t>DevOps</a:t>
            </a:r>
            <a:r>
              <a:rPr lang="tr-TR" sz="1600" b="1" dirty="0"/>
              <a:t> Sürekli İzlemesinin Amaçları:</a:t>
            </a:r>
          </a:p>
          <a:p>
            <a:endParaRPr lang="tr-TR" sz="1600" dirty="0"/>
          </a:p>
          <a:p>
            <a:r>
              <a:rPr lang="tr-TR" sz="1600" dirty="0"/>
              <a:t>Erken Hata Yakalama: Performans düşüşleri, güvenlik açıkları veya diğer sorunlar ortaya çıkmadan önce onları tespit ederek hızlıca müdahale etme imkanı sağlar.</a:t>
            </a:r>
          </a:p>
          <a:p>
            <a:endParaRPr lang="tr-TR" sz="1600" dirty="0" smtClean="0"/>
          </a:p>
          <a:p>
            <a:r>
              <a:rPr lang="tr-TR" sz="1600" dirty="0" smtClean="0"/>
              <a:t>Kullanıcı </a:t>
            </a:r>
            <a:r>
              <a:rPr lang="tr-TR" sz="1600" dirty="0"/>
              <a:t>Deneyimi Takibi: Kullanıcıların uygulamanızla nasıl etkileşim kurduğunu anlamak ve iyileştirmeler yapmak için gerçek zamanlı veri sağlar.</a:t>
            </a:r>
          </a:p>
          <a:p>
            <a:endParaRPr lang="tr-TR" sz="1600" dirty="0" smtClean="0"/>
          </a:p>
          <a:p>
            <a:r>
              <a:rPr lang="tr-TR" sz="1600" dirty="0" smtClean="0"/>
              <a:t>Uygulama </a:t>
            </a:r>
            <a:r>
              <a:rPr lang="tr-TR" sz="1600" dirty="0"/>
              <a:t>Sağlığı Koruma: Sistem kaynaklarının kullanımını izlemek ve potansiyel darboğazları belirleyerek uygulamanızın sorunsuz çalışmasını sağlar.</a:t>
            </a:r>
          </a:p>
          <a:p>
            <a:endParaRPr lang="tr-TR" sz="1600" dirty="0" smtClean="0"/>
          </a:p>
          <a:p>
            <a:r>
              <a:rPr lang="tr-TR" sz="1600" dirty="0" smtClean="0"/>
              <a:t>Uyum </a:t>
            </a:r>
            <a:r>
              <a:rPr lang="tr-TR" sz="1600" dirty="0"/>
              <a:t>Yönetimi: Uygulamaların ve altyapının uyumluluk gereksinimlerini karşıladığından emin olmak için gerekli verileri sağlar</a:t>
            </a:r>
            <a:r>
              <a:rPr lang="tr-TR" sz="1600" dirty="0" smtClean="0"/>
              <a:t>.</a:t>
            </a:r>
            <a:endParaRPr lang="tr-TR" sz="1600" dirty="0"/>
          </a:p>
        </p:txBody>
      </p:sp>
    </p:spTree>
    <p:extLst>
      <p:ext uri="{BB962C8B-B14F-4D97-AF65-F5344CB8AC3E}">
        <p14:creationId xmlns:p14="http://schemas.microsoft.com/office/powerpoint/2010/main" val="2928680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30" y="743411"/>
            <a:ext cx="2996815" cy="2448989"/>
          </a:xfrm>
          <a:prstGeom prst="rect">
            <a:avLst/>
          </a:prstGeo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150" y="743410"/>
            <a:ext cx="2996815" cy="2448990"/>
          </a:xfrm>
          <a:prstGeom prst="rect">
            <a:avLst/>
          </a:prstGeom>
        </p:spPr>
      </p:pic>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1847" y="743410"/>
            <a:ext cx="3090583" cy="2448990"/>
          </a:xfrm>
          <a:prstGeom prst="rect">
            <a:avLst/>
          </a:prstGeom>
        </p:spPr>
      </p:pic>
      <p:pic>
        <p:nvPicPr>
          <p:cNvPr id="9" name="Resim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1707" y="3513398"/>
            <a:ext cx="3698413" cy="2632769"/>
          </a:xfrm>
          <a:prstGeom prst="rect">
            <a:avLst/>
          </a:prstGeom>
        </p:spPr>
      </p:pic>
      <p:pic>
        <p:nvPicPr>
          <p:cNvPr id="10" name="Resim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2648" y="3530753"/>
            <a:ext cx="3698413" cy="2598057"/>
          </a:xfrm>
          <a:prstGeom prst="rect">
            <a:avLst/>
          </a:prstGeom>
        </p:spPr>
      </p:pic>
    </p:spTree>
    <p:extLst>
      <p:ext uri="{BB962C8B-B14F-4D97-AF65-F5344CB8AC3E}">
        <p14:creationId xmlns:p14="http://schemas.microsoft.com/office/powerpoint/2010/main" val="3789551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691980" y="634314"/>
            <a:ext cx="10305535" cy="5509200"/>
          </a:xfrm>
          <a:prstGeom prst="rect">
            <a:avLst/>
          </a:prstGeom>
          <a:noFill/>
        </p:spPr>
        <p:txBody>
          <a:bodyPr wrap="square" rtlCol="0">
            <a:spAutoFit/>
          </a:bodyPr>
          <a:lstStyle/>
          <a:p>
            <a:r>
              <a:rPr lang="tr-TR" sz="1600" b="1" dirty="0" err="1"/>
              <a:t>DevOps</a:t>
            </a:r>
            <a:r>
              <a:rPr lang="tr-TR" sz="1600" b="1" dirty="0"/>
              <a:t> Sürekli İzlemesinin Faydaları:</a:t>
            </a:r>
          </a:p>
          <a:p>
            <a:endParaRPr lang="tr-TR" sz="1600" dirty="0"/>
          </a:p>
          <a:p>
            <a:r>
              <a:rPr lang="tr-TR" sz="1600" dirty="0"/>
              <a:t>Daha hızlı sorun çözümü</a:t>
            </a:r>
          </a:p>
          <a:p>
            <a:r>
              <a:rPr lang="tr-TR" sz="1600" dirty="0"/>
              <a:t>Daha iyi kullanıcı deneyimi</a:t>
            </a:r>
          </a:p>
          <a:p>
            <a:r>
              <a:rPr lang="tr-TR" sz="1600" dirty="0"/>
              <a:t>Daha güvenilir uygulamalar</a:t>
            </a:r>
          </a:p>
          <a:p>
            <a:r>
              <a:rPr lang="tr-TR" sz="1600" dirty="0"/>
              <a:t>Daha etkin maliyet kullanımı</a:t>
            </a:r>
          </a:p>
          <a:p>
            <a:r>
              <a:rPr lang="tr-TR" sz="1600" dirty="0"/>
              <a:t>Daha fazla uyumluluk</a:t>
            </a:r>
          </a:p>
          <a:p>
            <a:endParaRPr lang="tr-TR" sz="1600" dirty="0" smtClean="0"/>
          </a:p>
          <a:p>
            <a:r>
              <a:rPr lang="tr-TR" sz="1600" b="1" dirty="0" err="1" smtClean="0"/>
              <a:t>DevOps</a:t>
            </a:r>
            <a:r>
              <a:rPr lang="tr-TR" sz="1600" b="1" dirty="0" smtClean="0"/>
              <a:t> </a:t>
            </a:r>
            <a:r>
              <a:rPr lang="tr-TR" sz="1600" b="1" dirty="0"/>
              <a:t>Sürekli İzlemesi için Kullanılan Araçlar:</a:t>
            </a:r>
          </a:p>
          <a:p>
            <a:endParaRPr lang="tr-TR" sz="1600" dirty="0"/>
          </a:p>
          <a:p>
            <a:r>
              <a:rPr lang="tr-TR" sz="1600" dirty="0"/>
              <a:t>Uygulama Performans Yönetimi (APM) araçları: Uygulamaların performansını izlemek ve sorunları teşhis etmek için kullanılır.</a:t>
            </a:r>
          </a:p>
          <a:p>
            <a:endParaRPr lang="tr-TR" sz="1600" dirty="0" smtClean="0"/>
          </a:p>
          <a:p>
            <a:r>
              <a:rPr lang="tr-TR" sz="1600" dirty="0" smtClean="0"/>
              <a:t>Altyapı </a:t>
            </a:r>
            <a:r>
              <a:rPr lang="tr-TR" sz="1600" dirty="0"/>
              <a:t>izleme araçları: Sunucular, ağ cihazları ve diğer altyapı bileşenlerinin durumunu izlemek için kullanılır.</a:t>
            </a:r>
          </a:p>
          <a:p>
            <a:endParaRPr lang="tr-TR" sz="1600" dirty="0" smtClean="0"/>
          </a:p>
          <a:p>
            <a:r>
              <a:rPr lang="tr-TR" sz="1600" dirty="0" err="1" smtClean="0"/>
              <a:t>Log</a:t>
            </a:r>
            <a:r>
              <a:rPr lang="tr-TR" sz="1600" dirty="0" smtClean="0"/>
              <a:t> </a:t>
            </a:r>
            <a:r>
              <a:rPr lang="tr-TR" sz="1600" dirty="0"/>
              <a:t>yönetimi araçları: Uygulamalar ve sistemler tarafından oluşturulan </a:t>
            </a:r>
            <a:r>
              <a:rPr lang="tr-TR" sz="1600" dirty="0" err="1"/>
              <a:t>log</a:t>
            </a:r>
            <a:r>
              <a:rPr lang="tr-TR" sz="1600" dirty="0"/>
              <a:t> kayıtlarını toplamak, depolamak ve analiz etmek için kullanılır.</a:t>
            </a:r>
          </a:p>
          <a:p>
            <a:endParaRPr lang="tr-TR" sz="1600" dirty="0" smtClean="0"/>
          </a:p>
          <a:p>
            <a:r>
              <a:rPr lang="tr-TR" sz="1600" dirty="0" smtClean="0"/>
              <a:t>İşaretleme </a:t>
            </a:r>
            <a:r>
              <a:rPr lang="tr-TR" sz="1600" dirty="0"/>
              <a:t>araçları: Sorunları tespit ettiğinizde sizi uyarmak için kullanılır.</a:t>
            </a:r>
          </a:p>
          <a:p>
            <a:r>
              <a:rPr lang="tr-TR" sz="1600" dirty="0" err="1"/>
              <a:t>DevOps</a:t>
            </a:r>
            <a:r>
              <a:rPr lang="tr-TR" sz="1600" dirty="0"/>
              <a:t> Sürekli İzlemesi, </a:t>
            </a:r>
            <a:r>
              <a:rPr lang="tr-TR" sz="1600" dirty="0" err="1"/>
              <a:t>DevOps</a:t>
            </a:r>
            <a:r>
              <a:rPr lang="tr-TR" sz="1600" dirty="0"/>
              <a:t> felsefesinin temel taşlarından biridir. Otomasyon ve geri bildirim döngüsüne odaklanarak yazılım geliştirme ve operasyon süreçlerini hızlandırır ve iyileştirir.</a:t>
            </a:r>
          </a:p>
        </p:txBody>
      </p:sp>
    </p:spTree>
    <p:extLst>
      <p:ext uri="{BB962C8B-B14F-4D97-AF65-F5344CB8AC3E}">
        <p14:creationId xmlns:p14="http://schemas.microsoft.com/office/powerpoint/2010/main" val="26920796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2339547" cy="461665"/>
          </a:xfrm>
          <a:prstGeom prst="rect">
            <a:avLst/>
          </a:prstGeom>
          <a:noFill/>
        </p:spPr>
        <p:txBody>
          <a:bodyPr wrap="square" rtlCol="0">
            <a:spAutoFit/>
          </a:bodyPr>
          <a:lstStyle/>
          <a:p>
            <a:r>
              <a:rPr lang="tr-TR" sz="2400" b="1" dirty="0" smtClean="0"/>
              <a:t>30.Adım:</a:t>
            </a:r>
            <a:endParaRPr lang="tr-TR" sz="2400" b="1" dirty="0"/>
          </a:p>
        </p:txBody>
      </p:sp>
      <p:sp>
        <p:nvSpPr>
          <p:cNvPr id="3" name="Metin kutusu 2"/>
          <p:cNvSpPr txBox="1"/>
          <p:nvPr/>
        </p:nvSpPr>
        <p:spPr>
          <a:xfrm>
            <a:off x="733166" y="1079504"/>
            <a:ext cx="10577384" cy="4801314"/>
          </a:xfrm>
          <a:prstGeom prst="rect">
            <a:avLst/>
          </a:prstGeom>
          <a:noFill/>
        </p:spPr>
        <p:txBody>
          <a:bodyPr wrap="square" rtlCol="0">
            <a:spAutoFit/>
          </a:bodyPr>
          <a:lstStyle/>
          <a:p>
            <a:r>
              <a:rPr lang="tr-TR" b="1" dirty="0"/>
              <a:t>XML (</a:t>
            </a:r>
            <a:r>
              <a:rPr lang="tr-TR" b="1" dirty="0" err="1"/>
              <a:t>Extensible</a:t>
            </a:r>
            <a:r>
              <a:rPr lang="tr-TR" b="1" dirty="0"/>
              <a:t> </a:t>
            </a:r>
            <a:r>
              <a:rPr lang="tr-TR" b="1" dirty="0" err="1"/>
              <a:t>Markup</a:t>
            </a:r>
            <a:r>
              <a:rPr lang="tr-TR" b="1" dirty="0"/>
              <a:t> Language):</a:t>
            </a:r>
          </a:p>
          <a:p>
            <a:r>
              <a:rPr lang="tr-TR" dirty="0"/>
              <a:t>Genişletilebilir İşaretleme Dili anlamına gelir. Yapılandırılmış veri depolamak ve taşımak için kullanılan bir dildir. XML, metin ve etiketlerden oluşur. Etiketler, verinin anlamını ve hiyerarşisini tanımlar. XML, esnek ve platformdan bağımsız bir dildir, bu da onu web servisleri ve veri alışverişi için ideal kılar</a:t>
            </a:r>
            <a:r>
              <a:rPr lang="tr-TR" dirty="0" smtClean="0"/>
              <a:t>.</a:t>
            </a:r>
          </a:p>
          <a:p>
            <a:endParaRPr lang="tr-TR" dirty="0"/>
          </a:p>
          <a:p>
            <a:r>
              <a:rPr lang="tr-TR" b="1" dirty="0"/>
              <a:t>JSON (</a:t>
            </a:r>
            <a:r>
              <a:rPr lang="tr-TR" b="1" dirty="0" err="1"/>
              <a:t>JavaScript</a:t>
            </a:r>
            <a:r>
              <a:rPr lang="tr-TR" b="1" dirty="0"/>
              <a:t> Object </a:t>
            </a:r>
            <a:r>
              <a:rPr lang="tr-TR" b="1" dirty="0" err="1"/>
              <a:t>Notation</a:t>
            </a:r>
            <a:r>
              <a:rPr lang="tr-TR" b="1" dirty="0"/>
              <a:t>):</a:t>
            </a:r>
          </a:p>
          <a:p>
            <a:r>
              <a:rPr lang="tr-TR" dirty="0" err="1"/>
              <a:t>JavaScript</a:t>
            </a:r>
            <a:r>
              <a:rPr lang="tr-TR" dirty="0"/>
              <a:t> Nesne </a:t>
            </a:r>
            <a:r>
              <a:rPr lang="tr-TR" dirty="0" err="1"/>
              <a:t>Notasyonu</a:t>
            </a:r>
            <a:r>
              <a:rPr lang="tr-TR" dirty="0"/>
              <a:t> anlamına gelir. Veriyi temsil etmek için insan tarafından okunabilir ve yazılabilen bir veri formatıdır. JSON, anahtar-değer çiftleri ve dizilerden oluşur. JSON, hafif ve esnek bir formattır, bu da onu web uygulamaları ve </a:t>
            </a:r>
            <a:r>
              <a:rPr lang="tr-TR" dirty="0" err="1"/>
              <a:t>API'ler</a:t>
            </a:r>
            <a:r>
              <a:rPr lang="tr-TR" dirty="0"/>
              <a:t> için ideal kılar</a:t>
            </a:r>
            <a:r>
              <a:rPr lang="tr-TR" dirty="0" smtClean="0"/>
              <a:t>.</a:t>
            </a:r>
          </a:p>
          <a:p>
            <a:endParaRPr lang="tr-TR" dirty="0"/>
          </a:p>
          <a:p>
            <a:r>
              <a:rPr lang="tr-TR" b="1" dirty="0"/>
              <a:t>YAML (YAML </a:t>
            </a:r>
            <a:r>
              <a:rPr lang="tr-TR" b="1" dirty="0" err="1"/>
              <a:t>Ain't</a:t>
            </a:r>
            <a:r>
              <a:rPr lang="tr-TR" b="1" dirty="0"/>
              <a:t> </a:t>
            </a:r>
            <a:r>
              <a:rPr lang="tr-TR" b="1" dirty="0" err="1"/>
              <a:t>Markup</a:t>
            </a:r>
            <a:r>
              <a:rPr lang="tr-TR" b="1" dirty="0"/>
              <a:t> Language):</a:t>
            </a:r>
          </a:p>
          <a:p>
            <a:r>
              <a:rPr lang="tr-TR" dirty="0"/>
              <a:t>YAML </a:t>
            </a:r>
            <a:r>
              <a:rPr lang="tr-TR" dirty="0" err="1"/>
              <a:t>Markup</a:t>
            </a:r>
            <a:r>
              <a:rPr lang="tr-TR" dirty="0"/>
              <a:t> Dili Değildir anlamına gelir. Yapılandırılmış veri depolamak ve taşımak için kullanılan bir dildir. YAML, </a:t>
            </a:r>
            <a:r>
              <a:rPr lang="tr-TR" dirty="0" err="1"/>
              <a:t>XML'e</a:t>
            </a:r>
            <a:r>
              <a:rPr lang="tr-TR" dirty="0"/>
              <a:t> benzer şekilde metin ve etiketlerden oluşur. Ancak YAML, </a:t>
            </a:r>
            <a:r>
              <a:rPr lang="tr-TR" dirty="0" err="1"/>
              <a:t>XML'den</a:t>
            </a:r>
            <a:r>
              <a:rPr lang="tr-TR" dirty="0"/>
              <a:t> daha az katı ve daha okunabilir bir dildir</a:t>
            </a:r>
            <a:r>
              <a:rPr lang="tr-TR" dirty="0" smtClean="0"/>
              <a:t>.</a:t>
            </a:r>
          </a:p>
          <a:p>
            <a:endParaRPr lang="tr-TR" dirty="0"/>
          </a:p>
          <a:p>
            <a:endParaRPr lang="tr-TR" dirty="0"/>
          </a:p>
        </p:txBody>
      </p:sp>
    </p:spTree>
    <p:extLst>
      <p:ext uri="{BB962C8B-B14F-4D97-AF65-F5344CB8AC3E}">
        <p14:creationId xmlns:p14="http://schemas.microsoft.com/office/powerpoint/2010/main" val="12249435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1672281" y="897925"/>
            <a:ext cx="1334530" cy="461665"/>
          </a:xfrm>
          <a:prstGeom prst="rect">
            <a:avLst/>
          </a:prstGeom>
          <a:noFill/>
        </p:spPr>
        <p:txBody>
          <a:bodyPr wrap="square" rtlCol="0">
            <a:spAutoFit/>
          </a:bodyPr>
          <a:lstStyle/>
          <a:p>
            <a:endParaRPr lang="tr-TR" sz="2400" b="1" dirty="0"/>
          </a:p>
        </p:txBody>
      </p:sp>
      <p:sp>
        <p:nvSpPr>
          <p:cNvPr id="6" name="Metin kutusu 5"/>
          <p:cNvSpPr txBox="1"/>
          <p:nvPr/>
        </p:nvSpPr>
        <p:spPr>
          <a:xfrm>
            <a:off x="766119" y="897925"/>
            <a:ext cx="10083113" cy="4801314"/>
          </a:xfrm>
          <a:prstGeom prst="rect">
            <a:avLst/>
          </a:prstGeom>
          <a:noFill/>
        </p:spPr>
        <p:txBody>
          <a:bodyPr wrap="square" rtlCol="0">
            <a:spAutoFit/>
          </a:bodyPr>
          <a:lstStyle/>
          <a:p>
            <a:r>
              <a:rPr lang="tr-TR" b="1" dirty="0"/>
              <a:t>HTTP (</a:t>
            </a:r>
            <a:r>
              <a:rPr lang="tr-TR" b="1" dirty="0" err="1"/>
              <a:t>Hypertext</a:t>
            </a:r>
            <a:r>
              <a:rPr lang="tr-TR" b="1" dirty="0"/>
              <a:t> Transfer Protocol):</a:t>
            </a:r>
          </a:p>
          <a:p>
            <a:r>
              <a:rPr lang="tr-TR" dirty="0"/>
              <a:t>Köprü Metni Aktarım Protokolü anlamına gelir. World </a:t>
            </a:r>
            <a:r>
              <a:rPr lang="tr-TR" dirty="0" err="1"/>
              <a:t>Wide</a:t>
            </a:r>
            <a:r>
              <a:rPr lang="tr-TR" dirty="0"/>
              <a:t> </a:t>
            </a:r>
            <a:r>
              <a:rPr lang="tr-TR" dirty="0" err="1"/>
              <a:t>Web'de</a:t>
            </a:r>
            <a:r>
              <a:rPr lang="tr-TR" dirty="0"/>
              <a:t> (WWW) kaynaklar (web sayfaları, resimler, videolar vb.) arasında veri alışverişi için kullanılan bir iletişim protokolüdür. HTTP, istemci-sunucu modelini kullanır ve istemci ve sunucu arasındaki istek ve yanıt döngüsünü tanımlar</a:t>
            </a:r>
            <a:r>
              <a:rPr lang="tr-TR" dirty="0" smtClean="0"/>
              <a:t>.</a:t>
            </a:r>
          </a:p>
          <a:p>
            <a:endParaRPr lang="tr-TR" dirty="0"/>
          </a:p>
          <a:p>
            <a:r>
              <a:rPr lang="tr-TR" b="1" dirty="0"/>
              <a:t>Sunucu:</a:t>
            </a:r>
          </a:p>
          <a:p>
            <a:r>
              <a:rPr lang="tr-TR" dirty="0"/>
              <a:t>Bilgisayar ağında, diğer bilgisayarlara kaynaklara (dosyalar, </a:t>
            </a:r>
            <a:r>
              <a:rPr lang="tr-TR" dirty="0" err="1"/>
              <a:t>veritabanları</a:t>
            </a:r>
            <a:r>
              <a:rPr lang="tr-TR" dirty="0"/>
              <a:t>, uygulamalar vb.) erişim sağlayan bir bilgisayardır. Sunucular farklı türlerde olabilir: web sunucuları, </a:t>
            </a:r>
            <a:r>
              <a:rPr lang="tr-TR" dirty="0" err="1"/>
              <a:t>veritabanı</a:t>
            </a:r>
            <a:r>
              <a:rPr lang="tr-TR" dirty="0"/>
              <a:t> sunucuları, dosya sunucuları, oyun sunucuları vb.</a:t>
            </a:r>
          </a:p>
          <a:p>
            <a:endParaRPr lang="tr-TR" dirty="0" smtClean="0"/>
          </a:p>
          <a:p>
            <a:endParaRPr lang="tr-TR" dirty="0"/>
          </a:p>
          <a:p>
            <a:r>
              <a:rPr lang="tr-TR" b="1" dirty="0"/>
              <a:t>Java JDK (Java Development Kit):</a:t>
            </a:r>
          </a:p>
          <a:p>
            <a:r>
              <a:rPr lang="tr-TR" b="1" dirty="0"/>
              <a:t>Java Geliştirme Kiti</a:t>
            </a:r>
            <a:r>
              <a:rPr lang="tr-TR" dirty="0"/>
              <a:t> anlamına gelir. Java programlama dilini geliştirmek ve çalıştırmak için gerekli araçları içeren bir yazılım paketidir. JDK, Java Derleyicisi (</a:t>
            </a:r>
            <a:r>
              <a:rPr lang="tr-TR" dirty="0" err="1"/>
              <a:t>javac</a:t>
            </a:r>
            <a:r>
              <a:rPr lang="tr-TR" dirty="0"/>
              <a:t>), Java Çalışma Zamanı Ortamı (JRE) ve diğer araçları içerir.</a:t>
            </a:r>
          </a:p>
          <a:p>
            <a:endParaRPr lang="tr-TR" dirty="0"/>
          </a:p>
        </p:txBody>
      </p:sp>
    </p:spTree>
    <p:extLst>
      <p:ext uri="{BB962C8B-B14F-4D97-AF65-F5344CB8AC3E}">
        <p14:creationId xmlns:p14="http://schemas.microsoft.com/office/powerpoint/2010/main" val="6943047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551936"/>
            <a:ext cx="2166552" cy="461665"/>
          </a:xfrm>
          <a:prstGeom prst="rect">
            <a:avLst/>
          </a:prstGeom>
          <a:noFill/>
        </p:spPr>
        <p:txBody>
          <a:bodyPr wrap="square" rtlCol="0">
            <a:spAutoFit/>
          </a:bodyPr>
          <a:lstStyle/>
          <a:p>
            <a:r>
              <a:rPr lang="tr-TR" sz="2400" b="1" dirty="0" smtClean="0"/>
              <a:t>31.Adım:</a:t>
            </a:r>
            <a:endParaRPr lang="tr-TR" sz="2400" b="1" dirty="0"/>
          </a:p>
        </p:txBody>
      </p:sp>
      <p:sp>
        <p:nvSpPr>
          <p:cNvPr id="3" name="Metin kutusu 2"/>
          <p:cNvSpPr txBox="1"/>
          <p:nvPr/>
        </p:nvSpPr>
        <p:spPr>
          <a:xfrm>
            <a:off x="733167" y="1013601"/>
            <a:ext cx="10878557" cy="5355312"/>
          </a:xfrm>
          <a:prstGeom prst="rect">
            <a:avLst/>
          </a:prstGeom>
          <a:noFill/>
        </p:spPr>
        <p:txBody>
          <a:bodyPr wrap="square" rtlCol="0">
            <a:spAutoFit/>
          </a:bodyPr>
          <a:lstStyle/>
          <a:p>
            <a:r>
              <a:rPr lang="tr-TR" b="1" dirty="0" err="1"/>
              <a:t>Maven</a:t>
            </a:r>
            <a:r>
              <a:rPr lang="tr-TR" b="1" dirty="0"/>
              <a:t> Nedir?</a:t>
            </a:r>
          </a:p>
          <a:p>
            <a:r>
              <a:rPr lang="tr-TR" dirty="0" err="1"/>
              <a:t>Maven</a:t>
            </a:r>
            <a:r>
              <a:rPr lang="tr-TR" dirty="0"/>
              <a:t>, Java tabanlı projeleri yönetmek için kullanılan bir açık kaynaklı araçtır. Proje yaşam döngüsünün farklı aşamalarını otomatikleştirmeye ve standartlaştırmaya yardımcı olur. </a:t>
            </a:r>
            <a:r>
              <a:rPr lang="tr-TR" dirty="0" err="1"/>
              <a:t>Maven</a:t>
            </a:r>
            <a:r>
              <a:rPr lang="tr-TR" dirty="0"/>
              <a:t>, aşağıdakileri sağlayarak geliştiricilerin daha verimli çalışmasını sağlar:</a:t>
            </a:r>
          </a:p>
          <a:p>
            <a:endParaRPr lang="tr-TR" dirty="0"/>
          </a:p>
          <a:p>
            <a:r>
              <a:rPr lang="tr-TR" dirty="0"/>
              <a:t>• Proje Oluşturma: </a:t>
            </a:r>
            <a:r>
              <a:rPr lang="tr-TR" dirty="0" err="1"/>
              <a:t>Maven</a:t>
            </a:r>
            <a:r>
              <a:rPr lang="tr-TR" dirty="0"/>
              <a:t>, standart bir proje yapısı ve dizin düzeni kullanır, bu da projelerin kurulmasını ve yönetilmesini kolaylaştırır</a:t>
            </a:r>
            <a:r>
              <a:rPr lang="tr-TR" dirty="0" smtClean="0"/>
              <a:t>.</a:t>
            </a:r>
          </a:p>
          <a:p>
            <a:endParaRPr lang="tr-TR" dirty="0"/>
          </a:p>
          <a:p>
            <a:r>
              <a:rPr lang="tr-TR" dirty="0"/>
              <a:t>• Bağımlılık Yönetimi: </a:t>
            </a:r>
            <a:r>
              <a:rPr lang="tr-TR" dirty="0" err="1"/>
              <a:t>Maven</a:t>
            </a:r>
            <a:r>
              <a:rPr lang="tr-TR" dirty="0"/>
              <a:t>, projelerin ihtiyaç duyduğu kütüphaneleri ve diğer JAR dosyalarını indirmeyi ve yönetmeyi otomatikleştirir</a:t>
            </a:r>
            <a:r>
              <a:rPr lang="tr-TR" dirty="0" smtClean="0"/>
              <a:t>.</a:t>
            </a:r>
          </a:p>
          <a:p>
            <a:endParaRPr lang="tr-TR" dirty="0"/>
          </a:p>
          <a:p>
            <a:r>
              <a:rPr lang="tr-TR" dirty="0"/>
              <a:t>• Derleme ve Paketleme: </a:t>
            </a:r>
            <a:r>
              <a:rPr lang="tr-TR" dirty="0" err="1"/>
              <a:t>Maven</a:t>
            </a:r>
            <a:r>
              <a:rPr lang="tr-TR" dirty="0"/>
              <a:t>, Java kodunuzu derlemeyi, test etmeyi ve JAR dosyaları veya WAR dosyaları gibi dağıtılabilir paketler oluşturmayı otomatikleştirir</a:t>
            </a:r>
            <a:r>
              <a:rPr lang="tr-TR" dirty="0" smtClean="0"/>
              <a:t>.</a:t>
            </a:r>
          </a:p>
          <a:p>
            <a:endParaRPr lang="tr-TR" dirty="0"/>
          </a:p>
          <a:p>
            <a:r>
              <a:rPr lang="tr-TR" dirty="0"/>
              <a:t>• Dokümantasyon Oluşturma: </a:t>
            </a:r>
            <a:r>
              <a:rPr lang="tr-TR" dirty="0" err="1"/>
              <a:t>Maven</a:t>
            </a:r>
            <a:r>
              <a:rPr lang="tr-TR" dirty="0"/>
              <a:t>, projeler için site raporları ve </a:t>
            </a:r>
            <a:r>
              <a:rPr lang="tr-TR" dirty="0" err="1"/>
              <a:t>Javadoc</a:t>
            </a:r>
            <a:r>
              <a:rPr lang="tr-TR" dirty="0"/>
              <a:t> belgeleri gibi dokümantasyon otomatik olarak oluşturabilir</a:t>
            </a:r>
            <a:r>
              <a:rPr lang="tr-TR" dirty="0" smtClean="0"/>
              <a:t>.</a:t>
            </a:r>
          </a:p>
          <a:p>
            <a:endParaRPr lang="tr-TR" dirty="0"/>
          </a:p>
          <a:p>
            <a:r>
              <a:rPr lang="tr-TR" dirty="0"/>
              <a:t>• Hata Ayıklama ve Profil Oluşturma: </a:t>
            </a:r>
            <a:r>
              <a:rPr lang="tr-TR" dirty="0" err="1"/>
              <a:t>Maven</a:t>
            </a:r>
            <a:r>
              <a:rPr lang="tr-TR" dirty="0"/>
              <a:t>, kodunuzu hata ayıklamanıza ve performansını analiz etmenize yardımcı olacak araçlar sağlar.</a:t>
            </a:r>
          </a:p>
        </p:txBody>
      </p:sp>
    </p:spTree>
    <p:extLst>
      <p:ext uri="{BB962C8B-B14F-4D97-AF65-F5344CB8AC3E}">
        <p14:creationId xmlns:p14="http://schemas.microsoft.com/office/powerpoint/2010/main" val="511793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634313" y="617839"/>
            <a:ext cx="10544433" cy="5078313"/>
          </a:xfrm>
          <a:prstGeom prst="rect">
            <a:avLst/>
          </a:prstGeom>
          <a:noFill/>
        </p:spPr>
        <p:txBody>
          <a:bodyPr wrap="square" rtlCol="0">
            <a:spAutoFit/>
          </a:bodyPr>
          <a:lstStyle/>
          <a:p>
            <a:r>
              <a:rPr lang="tr-TR" b="1" dirty="0" err="1"/>
              <a:t>Maven'da</a:t>
            </a:r>
            <a:r>
              <a:rPr lang="tr-TR" b="1" dirty="0"/>
              <a:t> </a:t>
            </a:r>
            <a:r>
              <a:rPr lang="tr-TR" b="1" dirty="0" err="1"/>
              <a:t>clean</a:t>
            </a:r>
            <a:r>
              <a:rPr lang="tr-TR" b="1" dirty="0"/>
              <a:t> </a:t>
            </a:r>
            <a:r>
              <a:rPr lang="tr-TR" b="1" dirty="0" err="1"/>
              <a:t>install</a:t>
            </a:r>
            <a:r>
              <a:rPr lang="tr-TR" b="1" dirty="0"/>
              <a:t> Görevi Nedir?</a:t>
            </a:r>
          </a:p>
          <a:p>
            <a:r>
              <a:rPr lang="tr-TR" dirty="0" err="1"/>
              <a:t>clean</a:t>
            </a:r>
            <a:r>
              <a:rPr lang="tr-TR" dirty="0"/>
              <a:t> </a:t>
            </a:r>
            <a:r>
              <a:rPr lang="tr-TR" dirty="0" err="1"/>
              <a:t>install</a:t>
            </a:r>
            <a:r>
              <a:rPr lang="tr-TR" dirty="0"/>
              <a:t> görevi, </a:t>
            </a:r>
            <a:r>
              <a:rPr lang="tr-TR" dirty="0" err="1"/>
              <a:t>Maven'ın</a:t>
            </a:r>
            <a:r>
              <a:rPr lang="tr-TR" dirty="0"/>
              <a:t> projenizi temizleyip yeniden oluşturmasını sağlar. Bu görev aşağıdakileri yapar:</a:t>
            </a:r>
          </a:p>
          <a:p>
            <a:endParaRPr lang="tr-TR" dirty="0"/>
          </a:p>
          <a:p>
            <a:r>
              <a:rPr lang="tr-TR" b="1" dirty="0"/>
              <a:t>1. Temizleme</a:t>
            </a:r>
            <a:r>
              <a:rPr lang="tr-TR" b="1" dirty="0" smtClean="0"/>
              <a:t>:</a:t>
            </a:r>
            <a:endParaRPr lang="tr-TR" b="1" dirty="0"/>
          </a:p>
          <a:p>
            <a:r>
              <a:rPr lang="tr-TR" dirty="0"/>
              <a:t>Hedef dizin (genellikle </a:t>
            </a:r>
            <a:r>
              <a:rPr lang="tr-TR" dirty="0" err="1"/>
              <a:t>target</a:t>
            </a:r>
            <a:r>
              <a:rPr lang="tr-TR" dirty="0"/>
              <a:t> dizini) silinir.</a:t>
            </a:r>
          </a:p>
          <a:p>
            <a:r>
              <a:rPr lang="tr-TR" dirty="0"/>
              <a:t>Geçici dosyalar ve klasörler silinir.</a:t>
            </a:r>
          </a:p>
          <a:p>
            <a:r>
              <a:rPr lang="tr-TR" dirty="0" err="1"/>
              <a:t>Maven</a:t>
            </a:r>
            <a:r>
              <a:rPr lang="tr-TR" dirty="0"/>
              <a:t> önbelleği temizlenir.</a:t>
            </a:r>
          </a:p>
          <a:p>
            <a:endParaRPr lang="tr-TR" dirty="0" smtClean="0"/>
          </a:p>
          <a:p>
            <a:r>
              <a:rPr lang="tr-TR" b="1" dirty="0" smtClean="0"/>
              <a:t>2</a:t>
            </a:r>
            <a:r>
              <a:rPr lang="tr-TR" b="1" dirty="0"/>
              <a:t>. Kurulum</a:t>
            </a:r>
            <a:r>
              <a:rPr lang="tr-TR" b="1" dirty="0" smtClean="0"/>
              <a:t>:</a:t>
            </a:r>
            <a:endParaRPr lang="tr-TR" b="1" dirty="0"/>
          </a:p>
          <a:p>
            <a:r>
              <a:rPr lang="tr-TR" dirty="0"/>
              <a:t>Projenizin pom.xml dosyası okunur ve tüm proje bağımlılıkları indirilir.</a:t>
            </a:r>
          </a:p>
          <a:p>
            <a:r>
              <a:rPr lang="tr-TR" dirty="0"/>
              <a:t>Kaynak kodunuz derlenir ve sınıf dosyaları oluşturulur.</a:t>
            </a:r>
          </a:p>
          <a:p>
            <a:r>
              <a:rPr lang="tr-TR" dirty="0"/>
              <a:t>JAR dosyası veya WAR dosyası gibi bir dağıtılabilir paket oluşturulur.</a:t>
            </a:r>
          </a:p>
          <a:p>
            <a:r>
              <a:rPr lang="tr-TR" dirty="0" err="1"/>
              <a:t>clean</a:t>
            </a:r>
            <a:r>
              <a:rPr lang="tr-TR" dirty="0"/>
              <a:t> </a:t>
            </a:r>
            <a:r>
              <a:rPr lang="tr-TR" dirty="0" err="1"/>
              <a:t>install</a:t>
            </a:r>
            <a:r>
              <a:rPr lang="tr-TR" dirty="0"/>
              <a:t> Görevinin Faydaları:</a:t>
            </a:r>
          </a:p>
          <a:p>
            <a:endParaRPr lang="tr-TR" dirty="0"/>
          </a:p>
          <a:p>
            <a:r>
              <a:rPr lang="tr-TR" dirty="0"/>
              <a:t>Projenizi sıfırdan yeniden oluşturarak hataları ve tutarsızlıkları ortadan kaldırır.</a:t>
            </a:r>
          </a:p>
          <a:p>
            <a:r>
              <a:rPr lang="tr-TR" dirty="0"/>
              <a:t>En son güncel bağımlılıkları ve sınıf dosyalarını sağlar.</a:t>
            </a:r>
          </a:p>
          <a:p>
            <a:r>
              <a:rPr lang="tr-TR" dirty="0"/>
              <a:t>Dağıtıma hazır bir paket oluşturur.</a:t>
            </a:r>
          </a:p>
        </p:txBody>
      </p:sp>
    </p:spTree>
    <p:extLst>
      <p:ext uri="{BB962C8B-B14F-4D97-AF65-F5344CB8AC3E}">
        <p14:creationId xmlns:p14="http://schemas.microsoft.com/office/powerpoint/2010/main" val="1391544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2825579" cy="461665"/>
          </a:xfrm>
          <a:prstGeom prst="rect">
            <a:avLst/>
          </a:prstGeom>
          <a:noFill/>
        </p:spPr>
        <p:txBody>
          <a:bodyPr wrap="square" rtlCol="0">
            <a:spAutoFit/>
          </a:bodyPr>
          <a:lstStyle/>
          <a:p>
            <a:r>
              <a:rPr lang="tr-TR" sz="2400" b="1" dirty="0" smtClean="0"/>
              <a:t>32.Adım:</a:t>
            </a:r>
            <a:endParaRPr lang="tr-TR" sz="2400" b="1" dirty="0"/>
          </a:p>
        </p:txBody>
      </p:sp>
      <p:sp>
        <p:nvSpPr>
          <p:cNvPr id="5" name="Metin kutusu 4"/>
          <p:cNvSpPr txBox="1"/>
          <p:nvPr/>
        </p:nvSpPr>
        <p:spPr>
          <a:xfrm>
            <a:off x="733166" y="1079504"/>
            <a:ext cx="10527582" cy="4708981"/>
          </a:xfrm>
          <a:prstGeom prst="rect">
            <a:avLst/>
          </a:prstGeom>
          <a:noFill/>
        </p:spPr>
        <p:txBody>
          <a:bodyPr wrap="square" rtlCol="0">
            <a:spAutoFit/>
          </a:bodyPr>
          <a:lstStyle/>
          <a:p>
            <a:r>
              <a:rPr lang="tr-TR" sz="1200" b="1" dirty="0" err="1" smtClean="0"/>
              <a:t>Docker</a:t>
            </a:r>
            <a:r>
              <a:rPr lang="tr-TR" sz="1200" b="1" dirty="0" smtClean="0"/>
              <a:t> </a:t>
            </a:r>
            <a:r>
              <a:rPr lang="tr-TR" sz="1200" b="1" dirty="0"/>
              <a:t>Nedir?</a:t>
            </a:r>
          </a:p>
          <a:p>
            <a:endParaRPr lang="tr-TR" sz="1200" dirty="0"/>
          </a:p>
          <a:p>
            <a:r>
              <a:rPr lang="tr-TR" sz="1200" dirty="0" err="1"/>
              <a:t>Docker</a:t>
            </a:r>
            <a:r>
              <a:rPr lang="tr-TR" sz="1200" dirty="0"/>
              <a:t>, uygulamaları çalıştırmak için hafif, izole edilmiş ortamlar ("konteynerler") oluşturmaya ve yönetmeye yarayan açık kaynaklı bir platformdur. Bu konteynerler, uygulamanın çalışması için gerekli olan tüm bağımlılıkları (kütüphaneler, yapılandırmalar vb.) içerir ve farklı ortamlarda (yerel makine, sanal makine, bulut) tutarlı bir şekilde çalıştırılabilir.</a:t>
            </a:r>
          </a:p>
          <a:p>
            <a:endParaRPr lang="tr-TR" sz="1200" dirty="0"/>
          </a:p>
          <a:p>
            <a:r>
              <a:rPr lang="tr-TR" sz="1200" b="1" dirty="0" err="1" smtClean="0"/>
              <a:t>Docker'ın</a:t>
            </a:r>
            <a:r>
              <a:rPr lang="tr-TR" sz="1200" b="1" dirty="0" smtClean="0"/>
              <a:t> </a:t>
            </a:r>
            <a:r>
              <a:rPr lang="tr-TR" sz="1200" b="1" dirty="0"/>
              <a:t>temel avantajları</a:t>
            </a:r>
            <a:r>
              <a:rPr lang="tr-TR" sz="1200" b="1" dirty="0" smtClean="0"/>
              <a:t>:</a:t>
            </a:r>
            <a:endParaRPr lang="tr-TR" sz="1200" b="1" dirty="0"/>
          </a:p>
          <a:p>
            <a:r>
              <a:rPr lang="tr-TR" sz="1200" dirty="0" err="1" smtClean="0"/>
              <a:t>Taşınabilirlik:Uygulamalar</a:t>
            </a:r>
            <a:r>
              <a:rPr lang="tr-TR" sz="1200" dirty="0"/>
              <a:t>, farklı ortamlarda (yerel makine, sanal makine, bulut) herhangi bir değişiklik yapmadan çalıştırılabilir.</a:t>
            </a:r>
          </a:p>
          <a:p>
            <a:r>
              <a:rPr lang="tr-TR" sz="1200" dirty="0" err="1" smtClean="0"/>
              <a:t>Yalıtım:Konteynerler</a:t>
            </a:r>
            <a:r>
              <a:rPr lang="tr-TR" sz="1200" dirty="0" smtClean="0"/>
              <a:t> </a:t>
            </a:r>
            <a:r>
              <a:rPr lang="tr-TR" sz="1200" dirty="0"/>
              <a:t>birbirinden izoledir, bu da bir konteynerdeki bir sorunun diğer konteynerleri etkilemesini önler.</a:t>
            </a:r>
          </a:p>
          <a:p>
            <a:r>
              <a:rPr lang="tr-TR" sz="1200" dirty="0" smtClean="0"/>
              <a:t>Hız: </a:t>
            </a:r>
            <a:r>
              <a:rPr lang="tr-TR" sz="1200" dirty="0"/>
              <a:t>Konteynerler, sanal makinelere kıyasla çok daha hızlı bir şekilde başlatılabilir ve durdurulabilir.</a:t>
            </a:r>
          </a:p>
          <a:p>
            <a:r>
              <a:rPr lang="tr-TR" sz="1200" dirty="0" smtClean="0"/>
              <a:t>Ölçeklenebilirlik: </a:t>
            </a:r>
            <a:r>
              <a:rPr lang="tr-TR" sz="1200" dirty="0"/>
              <a:t>Konteynerler kolayca oluşturulabilir, çoğaltılabilir ve dağıtılabilir.</a:t>
            </a:r>
          </a:p>
          <a:p>
            <a:endParaRPr lang="tr-TR" sz="1200" dirty="0"/>
          </a:p>
          <a:p>
            <a:r>
              <a:rPr lang="tr-TR" sz="1200" b="1" dirty="0" err="1" smtClean="0"/>
              <a:t>Docker</a:t>
            </a:r>
            <a:r>
              <a:rPr lang="tr-TR" sz="1200" b="1" dirty="0" smtClean="0"/>
              <a:t> </a:t>
            </a:r>
            <a:r>
              <a:rPr lang="tr-TR" sz="1200" b="1" dirty="0" err="1"/>
              <a:t>Daemon</a:t>
            </a:r>
            <a:endParaRPr lang="tr-TR" sz="1200" b="1" dirty="0"/>
          </a:p>
          <a:p>
            <a:endParaRPr lang="tr-TR" sz="1200" dirty="0"/>
          </a:p>
          <a:p>
            <a:r>
              <a:rPr lang="tr-TR" sz="1200" dirty="0" err="1"/>
              <a:t>Docker</a:t>
            </a:r>
            <a:r>
              <a:rPr lang="tr-TR" sz="1200" dirty="0"/>
              <a:t> </a:t>
            </a:r>
            <a:r>
              <a:rPr lang="tr-TR" sz="1200" dirty="0" err="1"/>
              <a:t>Daemon</a:t>
            </a:r>
            <a:r>
              <a:rPr lang="tr-TR" sz="1200" dirty="0"/>
              <a:t>, arka planda çalışan ve konteynerlerin oluşturulmasını, çalıştırılmasını, durdurulmasını ve yönetilmesini sağlayan bir hizmettir. Komut satırı </a:t>
            </a:r>
            <a:r>
              <a:rPr lang="tr-TR" sz="1200" dirty="0" err="1"/>
              <a:t>arayüzü</a:t>
            </a:r>
            <a:r>
              <a:rPr lang="tr-TR" sz="1200" dirty="0"/>
              <a:t> (CLI) veya API aracılığıyla komutlar alır ve bunları yürütür.</a:t>
            </a:r>
          </a:p>
          <a:p>
            <a:endParaRPr lang="tr-TR" sz="1200" dirty="0"/>
          </a:p>
          <a:p>
            <a:r>
              <a:rPr lang="tr-TR" sz="1200" b="1" dirty="0" err="1" smtClean="0"/>
              <a:t>Docker</a:t>
            </a:r>
            <a:r>
              <a:rPr lang="tr-TR" sz="1200" b="1" dirty="0" smtClean="0"/>
              <a:t> </a:t>
            </a:r>
            <a:r>
              <a:rPr lang="tr-TR" sz="1200" b="1" dirty="0" err="1"/>
              <a:t>Daemon'ın</a:t>
            </a:r>
            <a:r>
              <a:rPr lang="tr-TR" sz="1200" b="1" dirty="0"/>
              <a:t> temel işlevleri</a:t>
            </a:r>
            <a:r>
              <a:rPr lang="tr-TR" sz="1200" b="1" dirty="0" smtClean="0"/>
              <a:t>:</a:t>
            </a:r>
            <a:endParaRPr lang="tr-TR" sz="1200" b="1" dirty="0"/>
          </a:p>
          <a:p>
            <a:endParaRPr lang="tr-TR" sz="1200" dirty="0"/>
          </a:p>
          <a:p>
            <a:r>
              <a:rPr lang="tr-TR" sz="1200" dirty="0" smtClean="0"/>
              <a:t> Konteyner </a:t>
            </a:r>
            <a:r>
              <a:rPr lang="tr-TR" sz="1200" dirty="0"/>
              <a:t>oluşturma ve çalıştırma</a:t>
            </a:r>
          </a:p>
          <a:p>
            <a:r>
              <a:rPr lang="tr-TR" sz="1200" dirty="0" smtClean="0"/>
              <a:t> Konteyner </a:t>
            </a:r>
            <a:r>
              <a:rPr lang="tr-TR" sz="1200" dirty="0"/>
              <a:t>durdurma ve silme</a:t>
            </a:r>
          </a:p>
          <a:p>
            <a:r>
              <a:rPr lang="tr-TR" sz="1200" dirty="0" smtClean="0"/>
              <a:t> Konteyner </a:t>
            </a:r>
            <a:r>
              <a:rPr lang="tr-TR" sz="1200" dirty="0"/>
              <a:t>görüntülerini </a:t>
            </a:r>
            <a:r>
              <a:rPr lang="tr-TR" sz="1200" dirty="0" smtClean="0"/>
              <a:t>yönetme</a:t>
            </a:r>
          </a:p>
          <a:p>
            <a:r>
              <a:rPr lang="tr-TR" sz="1200" dirty="0" smtClean="0"/>
              <a:t> </a:t>
            </a:r>
            <a:r>
              <a:rPr lang="tr-TR" sz="1200" dirty="0" err="1"/>
              <a:t>Docker</a:t>
            </a:r>
            <a:r>
              <a:rPr lang="tr-TR" sz="1200" dirty="0"/>
              <a:t> </a:t>
            </a:r>
            <a:r>
              <a:rPr lang="tr-TR" sz="1200" dirty="0" err="1"/>
              <a:t>Hub'a</a:t>
            </a:r>
            <a:r>
              <a:rPr lang="tr-TR" sz="1200" dirty="0"/>
              <a:t> erişim</a:t>
            </a:r>
          </a:p>
          <a:p>
            <a:r>
              <a:rPr lang="tr-TR" sz="1200" dirty="0" smtClean="0"/>
              <a:t> </a:t>
            </a:r>
            <a:r>
              <a:rPr lang="tr-TR" sz="1200" dirty="0"/>
              <a:t>Ağ oluşturma ve yönetimi</a:t>
            </a:r>
          </a:p>
          <a:p>
            <a:endParaRPr lang="tr-TR" sz="1200" dirty="0"/>
          </a:p>
        </p:txBody>
      </p:sp>
    </p:spTree>
    <p:extLst>
      <p:ext uri="{BB962C8B-B14F-4D97-AF65-F5344CB8AC3E}">
        <p14:creationId xmlns:p14="http://schemas.microsoft.com/office/powerpoint/2010/main" val="153720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650788" y="754071"/>
            <a:ext cx="10873946" cy="5016758"/>
          </a:xfrm>
          <a:prstGeom prst="rect">
            <a:avLst/>
          </a:prstGeom>
          <a:noFill/>
        </p:spPr>
        <p:txBody>
          <a:bodyPr wrap="square" rtlCol="0">
            <a:spAutoFit/>
          </a:bodyPr>
          <a:lstStyle/>
          <a:p>
            <a:r>
              <a:rPr lang="tr-TR" sz="1600" b="1" dirty="0" err="1"/>
              <a:t>Docker</a:t>
            </a:r>
            <a:r>
              <a:rPr lang="tr-TR" sz="1600" b="1" dirty="0"/>
              <a:t> CLI</a:t>
            </a:r>
          </a:p>
          <a:p>
            <a:endParaRPr lang="tr-TR" sz="1600" dirty="0"/>
          </a:p>
          <a:p>
            <a:r>
              <a:rPr lang="tr-TR" sz="1600" dirty="0" err="1"/>
              <a:t>Docker</a:t>
            </a:r>
            <a:r>
              <a:rPr lang="tr-TR" sz="1600" dirty="0"/>
              <a:t> CLI, </a:t>
            </a:r>
            <a:r>
              <a:rPr lang="tr-TR" sz="1600" dirty="0" err="1"/>
              <a:t>Docker</a:t>
            </a:r>
            <a:r>
              <a:rPr lang="tr-TR" sz="1600" dirty="0"/>
              <a:t> </a:t>
            </a:r>
            <a:r>
              <a:rPr lang="tr-TR" sz="1600" dirty="0" err="1"/>
              <a:t>Daemon</a:t>
            </a:r>
            <a:r>
              <a:rPr lang="tr-TR" sz="1600" dirty="0"/>
              <a:t> ile etkileşim kurmak için kullanılan bir komut satırı </a:t>
            </a:r>
            <a:r>
              <a:rPr lang="tr-TR" sz="1600" dirty="0" err="1"/>
              <a:t>arayüzüdür</a:t>
            </a:r>
            <a:r>
              <a:rPr lang="tr-TR" sz="1600" dirty="0"/>
              <a:t>. Konteynerleri oluşturmak, çalıştırmak, durdurmak, görüntülerini yönetmek ve daha fazlasını yapmak için komutlar sağlar.</a:t>
            </a:r>
          </a:p>
          <a:p>
            <a:endParaRPr lang="tr-TR" sz="1600" dirty="0"/>
          </a:p>
          <a:p>
            <a:r>
              <a:rPr lang="tr-TR" sz="1600" b="1" dirty="0" err="1" smtClean="0"/>
              <a:t>Docker</a:t>
            </a:r>
            <a:r>
              <a:rPr lang="tr-TR" sz="1600" b="1" dirty="0" smtClean="0"/>
              <a:t> </a:t>
            </a:r>
            <a:r>
              <a:rPr lang="tr-TR" sz="1600" b="1" dirty="0" err="1"/>
              <a:t>CLI'nin</a:t>
            </a:r>
            <a:r>
              <a:rPr lang="tr-TR" sz="1600" b="1" dirty="0"/>
              <a:t> temel işlevleri</a:t>
            </a:r>
            <a:r>
              <a:rPr lang="tr-TR" sz="1600" b="1" dirty="0" smtClean="0"/>
              <a:t>:</a:t>
            </a:r>
            <a:endParaRPr lang="tr-TR" sz="1600" b="1" dirty="0"/>
          </a:p>
          <a:p>
            <a:endParaRPr lang="tr-TR" sz="1600" dirty="0"/>
          </a:p>
          <a:p>
            <a:r>
              <a:rPr lang="tr-TR" sz="1600" dirty="0" smtClean="0"/>
              <a:t> </a:t>
            </a:r>
            <a:r>
              <a:rPr lang="tr-TR" sz="1600" b="1" dirty="0" smtClean="0"/>
              <a:t>`</a:t>
            </a:r>
            <a:r>
              <a:rPr lang="tr-TR" sz="1600" b="1" dirty="0" err="1"/>
              <a:t>docker</a:t>
            </a:r>
            <a:r>
              <a:rPr lang="tr-TR" sz="1600" b="1" dirty="0"/>
              <a:t> </a:t>
            </a:r>
            <a:r>
              <a:rPr lang="tr-TR" sz="1600" b="1" dirty="0" err="1"/>
              <a:t>run</a:t>
            </a:r>
            <a:r>
              <a:rPr lang="tr-TR" sz="1600" b="1" dirty="0"/>
              <a:t>`: </a:t>
            </a:r>
            <a:r>
              <a:rPr lang="tr-TR" sz="1600" dirty="0"/>
              <a:t>Bir konteyner çalıştırır</a:t>
            </a:r>
          </a:p>
          <a:p>
            <a:r>
              <a:rPr lang="tr-TR" sz="1600" dirty="0" smtClean="0"/>
              <a:t> </a:t>
            </a:r>
            <a:r>
              <a:rPr lang="tr-TR" sz="1600" b="1" dirty="0"/>
              <a:t>`</a:t>
            </a:r>
            <a:r>
              <a:rPr lang="tr-TR" sz="1600" b="1" dirty="0" err="1"/>
              <a:t>docker</a:t>
            </a:r>
            <a:r>
              <a:rPr lang="tr-TR" sz="1600" b="1" dirty="0"/>
              <a:t> </a:t>
            </a:r>
            <a:r>
              <a:rPr lang="tr-TR" sz="1600" b="1" dirty="0" err="1"/>
              <a:t>ps</a:t>
            </a:r>
            <a:r>
              <a:rPr lang="tr-TR" sz="1600" b="1" dirty="0"/>
              <a:t>`: </a:t>
            </a:r>
            <a:r>
              <a:rPr lang="tr-TR" sz="1600" dirty="0"/>
              <a:t>Çalışan konteynerleri listeler</a:t>
            </a:r>
          </a:p>
          <a:p>
            <a:r>
              <a:rPr lang="tr-TR" sz="1600" dirty="0" smtClean="0"/>
              <a:t> </a:t>
            </a:r>
            <a:r>
              <a:rPr lang="tr-TR" sz="1600" b="1" dirty="0"/>
              <a:t>`</a:t>
            </a:r>
            <a:r>
              <a:rPr lang="tr-TR" sz="1600" b="1" dirty="0" err="1"/>
              <a:t>docker</a:t>
            </a:r>
            <a:r>
              <a:rPr lang="tr-TR" sz="1600" b="1" dirty="0"/>
              <a:t> stop`: </a:t>
            </a:r>
            <a:r>
              <a:rPr lang="tr-TR" sz="1600" dirty="0"/>
              <a:t>Bir konteyneri durdurur</a:t>
            </a:r>
          </a:p>
          <a:p>
            <a:r>
              <a:rPr lang="tr-TR" sz="1600" dirty="0"/>
              <a:t> </a:t>
            </a:r>
            <a:r>
              <a:rPr lang="tr-TR" sz="1600" b="1" dirty="0" smtClean="0"/>
              <a:t>`</a:t>
            </a:r>
            <a:r>
              <a:rPr lang="tr-TR" sz="1600" b="1" dirty="0" err="1"/>
              <a:t>docker</a:t>
            </a:r>
            <a:r>
              <a:rPr lang="tr-TR" sz="1600" b="1" dirty="0"/>
              <a:t> </a:t>
            </a:r>
            <a:r>
              <a:rPr lang="tr-TR" sz="1600" b="1" dirty="0" err="1"/>
              <a:t>rm</a:t>
            </a:r>
            <a:r>
              <a:rPr lang="tr-TR" sz="1600" b="1" dirty="0"/>
              <a:t>`: </a:t>
            </a:r>
            <a:r>
              <a:rPr lang="tr-TR" sz="1600" dirty="0"/>
              <a:t>Bir konteyneri siler</a:t>
            </a:r>
          </a:p>
          <a:p>
            <a:r>
              <a:rPr lang="tr-TR" sz="1600" dirty="0" smtClean="0"/>
              <a:t> </a:t>
            </a:r>
            <a:r>
              <a:rPr lang="tr-TR" sz="1600" b="1" dirty="0"/>
              <a:t>`</a:t>
            </a:r>
            <a:r>
              <a:rPr lang="tr-TR" sz="1600" b="1" dirty="0" err="1"/>
              <a:t>docker</a:t>
            </a:r>
            <a:r>
              <a:rPr lang="tr-TR" sz="1600" b="1" dirty="0"/>
              <a:t> </a:t>
            </a:r>
            <a:r>
              <a:rPr lang="tr-TR" sz="1600" b="1" dirty="0" err="1"/>
              <a:t>build</a:t>
            </a:r>
            <a:r>
              <a:rPr lang="tr-TR" sz="1600" b="1" dirty="0"/>
              <a:t>`: </a:t>
            </a:r>
            <a:r>
              <a:rPr lang="tr-TR" sz="1600" dirty="0"/>
              <a:t>Bir </a:t>
            </a:r>
            <a:r>
              <a:rPr lang="tr-TR" sz="1600" dirty="0" err="1"/>
              <a:t>Docker</a:t>
            </a:r>
            <a:r>
              <a:rPr lang="tr-TR" sz="1600" dirty="0"/>
              <a:t> görüntüsü oluşturur</a:t>
            </a:r>
          </a:p>
          <a:p>
            <a:r>
              <a:rPr lang="tr-TR" sz="1600" dirty="0" smtClean="0"/>
              <a:t> </a:t>
            </a:r>
            <a:r>
              <a:rPr lang="tr-TR" sz="1600" b="1" dirty="0"/>
              <a:t>`</a:t>
            </a:r>
            <a:r>
              <a:rPr lang="tr-TR" sz="1600" b="1" dirty="0" err="1"/>
              <a:t>docker</a:t>
            </a:r>
            <a:r>
              <a:rPr lang="tr-TR" sz="1600" b="1" dirty="0"/>
              <a:t> </a:t>
            </a:r>
            <a:r>
              <a:rPr lang="tr-TR" sz="1600" b="1" dirty="0" err="1"/>
              <a:t>pull</a:t>
            </a:r>
            <a:r>
              <a:rPr lang="tr-TR" sz="1600" b="1" dirty="0"/>
              <a:t>`: </a:t>
            </a:r>
            <a:r>
              <a:rPr lang="tr-TR" sz="1600" dirty="0" err="1"/>
              <a:t>Docker</a:t>
            </a:r>
            <a:r>
              <a:rPr lang="tr-TR" sz="1600" dirty="0"/>
              <a:t> </a:t>
            </a:r>
            <a:r>
              <a:rPr lang="tr-TR" sz="1600" dirty="0" err="1"/>
              <a:t>Hub'dan</a:t>
            </a:r>
            <a:r>
              <a:rPr lang="tr-TR" sz="1600" dirty="0"/>
              <a:t> bir görüntü çeker</a:t>
            </a:r>
          </a:p>
          <a:p>
            <a:r>
              <a:rPr lang="tr-TR" sz="1600" b="1" dirty="0" smtClean="0"/>
              <a:t> </a:t>
            </a:r>
            <a:r>
              <a:rPr lang="tr-TR" sz="1600" b="1" dirty="0"/>
              <a:t>`</a:t>
            </a:r>
            <a:r>
              <a:rPr lang="tr-TR" sz="1600" b="1" dirty="0" err="1"/>
              <a:t>docker</a:t>
            </a:r>
            <a:r>
              <a:rPr lang="tr-TR" sz="1600" b="1" dirty="0"/>
              <a:t> </a:t>
            </a:r>
            <a:r>
              <a:rPr lang="tr-TR" sz="1600" b="1" dirty="0" err="1"/>
              <a:t>push</a:t>
            </a:r>
            <a:r>
              <a:rPr lang="tr-TR" sz="1600" b="1" dirty="0"/>
              <a:t>`: </a:t>
            </a:r>
            <a:r>
              <a:rPr lang="tr-TR" sz="1600" dirty="0"/>
              <a:t>Bir görüntüyü </a:t>
            </a:r>
            <a:r>
              <a:rPr lang="tr-TR" sz="1600" dirty="0" err="1"/>
              <a:t>Docker</a:t>
            </a:r>
            <a:r>
              <a:rPr lang="tr-TR" sz="1600" dirty="0"/>
              <a:t> </a:t>
            </a:r>
            <a:r>
              <a:rPr lang="tr-TR" sz="1600" dirty="0" err="1"/>
              <a:t>Hub'a</a:t>
            </a:r>
            <a:r>
              <a:rPr lang="tr-TR" sz="1600" dirty="0"/>
              <a:t> gönderir</a:t>
            </a:r>
          </a:p>
          <a:p>
            <a:endParaRPr lang="tr-TR" sz="1600" dirty="0"/>
          </a:p>
          <a:p>
            <a:r>
              <a:rPr lang="tr-TR" sz="1600" b="1" dirty="0" smtClean="0"/>
              <a:t>Özet</a:t>
            </a:r>
            <a:endParaRPr lang="tr-TR" sz="1600" b="1" dirty="0"/>
          </a:p>
          <a:p>
            <a:endParaRPr lang="tr-TR" sz="1600" dirty="0"/>
          </a:p>
          <a:p>
            <a:r>
              <a:rPr lang="tr-TR" sz="1600" dirty="0" err="1"/>
              <a:t>Docker</a:t>
            </a:r>
            <a:r>
              <a:rPr lang="tr-TR" sz="1600" dirty="0"/>
              <a:t>, uygulamaları geliştirmek, test etmek ve dağıtmak için güçlü bir araçtır. Konteynerler, uygulamalarınızı izole etmenin, taşınabilir hale getirmenin ve ölçeklemenin kolay bir yoludur. </a:t>
            </a:r>
            <a:r>
              <a:rPr lang="tr-TR" sz="1600" dirty="0" err="1"/>
              <a:t>Docker</a:t>
            </a:r>
            <a:r>
              <a:rPr lang="tr-TR" sz="1600" dirty="0"/>
              <a:t> </a:t>
            </a:r>
            <a:r>
              <a:rPr lang="tr-TR" sz="1600" dirty="0" err="1"/>
              <a:t>Daemon</a:t>
            </a:r>
            <a:r>
              <a:rPr lang="tr-TR" sz="1600" dirty="0"/>
              <a:t> ve </a:t>
            </a:r>
            <a:r>
              <a:rPr lang="tr-TR" sz="1600" dirty="0" err="1"/>
              <a:t>Docker</a:t>
            </a:r>
            <a:r>
              <a:rPr lang="tr-TR" sz="1600" dirty="0"/>
              <a:t> CLI, </a:t>
            </a:r>
            <a:r>
              <a:rPr lang="tr-TR" sz="1600" dirty="0" err="1"/>
              <a:t>Docker</a:t>
            </a:r>
            <a:r>
              <a:rPr lang="tr-TR" sz="1600" dirty="0"/>
              <a:t> platformunun temel bileşenleridir ve konteynerleri yönetmek için kullanılır.</a:t>
            </a:r>
          </a:p>
        </p:txBody>
      </p:sp>
    </p:spTree>
    <p:extLst>
      <p:ext uri="{BB962C8B-B14F-4D97-AF65-F5344CB8AC3E}">
        <p14:creationId xmlns:p14="http://schemas.microsoft.com/office/powerpoint/2010/main" val="2762944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08453" y="617840"/>
            <a:ext cx="1705234" cy="461665"/>
          </a:xfrm>
          <a:prstGeom prst="rect">
            <a:avLst/>
          </a:prstGeom>
          <a:noFill/>
        </p:spPr>
        <p:txBody>
          <a:bodyPr wrap="square" rtlCol="0">
            <a:spAutoFit/>
          </a:bodyPr>
          <a:lstStyle/>
          <a:p>
            <a:r>
              <a:rPr lang="tr-TR" sz="2400" b="1" dirty="0" smtClean="0"/>
              <a:t>34.Adım:</a:t>
            </a:r>
            <a:endParaRPr lang="tr-TR" sz="2400" b="1"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453" y="1079505"/>
            <a:ext cx="9312942" cy="4904437"/>
          </a:xfrm>
          <a:prstGeom prst="rect">
            <a:avLst/>
          </a:prstGeom>
        </p:spPr>
      </p:pic>
    </p:spTree>
    <p:extLst>
      <p:ext uri="{BB962C8B-B14F-4D97-AF65-F5344CB8AC3E}">
        <p14:creationId xmlns:p14="http://schemas.microsoft.com/office/powerpoint/2010/main" val="35852686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1721709" cy="461665"/>
          </a:xfrm>
          <a:prstGeom prst="rect">
            <a:avLst/>
          </a:prstGeom>
          <a:noFill/>
        </p:spPr>
        <p:txBody>
          <a:bodyPr wrap="square" rtlCol="0">
            <a:spAutoFit/>
          </a:bodyPr>
          <a:lstStyle/>
          <a:p>
            <a:r>
              <a:rPr lang="tr-TR" sz="2400" b="1" dirty="0" smtClean="0"/>
              <a:t>35.Adım:</a:t>
            </a:r>
            <a:endParaRPr lang="tr-TR" sz="2400" b="1"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65" y="1079504"/>
            <a:ext cx="9094575" cy="4905488"/>
          </a:xfrm>
          <a:prstGeom prst="rect">
            <a:avLst/>
          </a:prstGeom>
        </p:spPr>
      </p:pic>
    </p:spTree>
    <p:extLst>
      <p:ext uri="{BB962C8B-B14F-4D97-AF65-F5344CB8AC3E}">
        <p14:creationId xmlns:p14="http://schemas.microsoft.com/office/powerpoint/2010/main" val="24838834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617839"/>
            <a:ext cx="1837038" cy="461665"/>
          </a:xfrm>
          <a:prstGeom prst="rect">
            <a:avLst/>
          </a:prstGeom>
          <a:noFill/>
        </p:spPr>
        <p:txBody>
          <a:bodyPr wrap="square" rtlCol="0">
            <a:spAutoFit/>
          </a:bodyPr>
          <a:lstStyle/>
          <a:p>
            <a:r>
              <a:rPr lang="tr-TR" sz="2400" b="1" dirty="0" smtClean="0"/>
              <a:t>36.Adım:</a:t>
            </a:r>
            <a:endParaRPr lang="tr-TR" sz="2400" b="1"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67" y="1079504"/>
            <a:ext cx="5165125" cy="3398626"/>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75" y="1079504"/>
            <a:ext cx="5165125" cy="3398626"/>
          </a:xfrm>
          <a:prstGeom prst="rect">
            <a:avLst/>
          </a:prstGeom>
        </p:spPr>
      </p:pic>
    </p:spTree>
    <p:extLst>
      <p:ext uri="{BB962C8B-B14F-4D97-AF65-F5344CB8AC3E}">
        <p14:creationId xmlns:p14="http://schemas.microsoft.com/office/powerpoint/2010/main" val="1394439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p:cNvSpPr txBox="1"/>
          <p:nvPr/>
        </p:nvSpPr>
        <p:spPr>
          <a:xfrm>
            <a:off x="716691" y="525503"/>
            <a:ext cx="1324402" cy="461665"/>
          </a:xfrm>
          <a:prstGeom prst="rect">
            <a:avLst/>
          </a:prstGeom>
          <a:noFill/>
        </p:spPr>
        <p:txBody>
          <a:bodyPr wrap="none" rtlCol="0">
            <a:spAutoFit/>
          </a:bodyPr>
          <a:lstStyle/>
          <a:p>
            <a:r>
              <a:rPr lang="tr-TR" sz="2400" b="1" dirty="0" smtClean="0"/>
              <a:t>2.Adım:</a:t>
            </a:r>
            <a:endParaRPr lang="tr-TR" sz="2400" b="1" dirty="0"/>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91" y="1057191"/>
            <a:ext cx="4069602" cy="2594192"/>
          </a:xfrm>
          <a:prstGeom prst="rect">
            <a:avLst/>
          </a:prstGeom>
        </p:spPr>
      </p:pic>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820" y="1057191"/>
            <a:ext cx="4011828" cy="2595377"/>
          </a:xfrm>
          <a:prstGeom prst="rect">
            <a:avLst/>
          </a:prstGeom>
        </p:spPr>
      </p:pic>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513" y="3721406"/>
            <a:ext cx="4038780" cy="2594192"/>
          </a:xfrm>
          <a:prstGeom prst="rect">
            <a:avLst/>
          </a:prstGeom>
        </p:spPr>
      </p:pic>
      <p:pic>
        <p:nvPicPr>
          <p:cNvPr id="10" name="Resim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8820" y="3721406"/>
            <a:ext cx="4011828" cy="2594192"/>
          </a:xfrm>
          <a:prstGeom prst="rect">
            <a:avLst/>
          </a:prstGeom>
        </p:spPr>
      </p:pic>
    </p:spTree>
    <p:extLst>
      <p:ext uri="{BB962C8B-B14F-4D97-AF65-F5344CB8AC3E}">
        <p14:creationId xmlns:p14="http://schemas.microsoft.com/office/powerpoint/2010/main" val="3917567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2199503" cy="461665"/>
          </a:xfrm>
          <a:prstGeom prst="rect">
            <a:avLst/>
          </a:prstGeom>
          <a:noFill/>
        </p:spPr>
        <p:txBody>
          <a:bodyPr wrap="square" rtlCol="0">
            <a:spAutoFit/>
          </a:bodyPr>
          <a:lstStyle/>
          <a:p>
            <a:r>
              <a:rPr lang="tr-TR" sz="2400" b="1" dirty="0" smtClean="0"/>
              <a:t>37.Adım:</a:t>
            </a:r>
            <a:endParaRPr lang="tr-TR" sz="2400" b="1"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66" y="1079505"/>
            <a:ext cx="4011829" cy="2528668"/>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2344" y="1073717"/>
            <a:ext cx="4011829" cy="2534456"/>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847" y="3775728"/>
            <a:ext cx="4011830" cy="2534456"/>
          </a:xfrm>
          <a:prstGeom prst="rect">
            <a:avLst/>
          </a:prstGeom>
        </p:spPr>
      </p:pic>
    </p:spTree>
    <p:extLst>
      <p:ext uri="{BB962C8B-B14F-4D97-AF65-F5344CB8AC3E}">
        <p14:creationId xmlns:p14="http://schemas.microsoft.com/office/powerpoint/2010/main" val="39437773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2323071" cy="461665"/>
          </a:xfrm>
          <a:prstGeom prst="rect">
            <a:avLst/>
          </a:prstGeom>
          <a:noFill/>
        </p:spPr>
        <p:txBody>
          <a:bodyPr wrap="square" rtlCol="0">
            <a:spAutoFit/>
          </a:bodyPr>
          <a:lstStyle/>
          <a:p>
            <a:r>
              <a:rPr lang="tr-TR" sz="2400" b="1" dirty="0" smtClean="0"/>
              <a:t>38.Adım:</a:t>
            </a:r>
            <a:endParaRPr lang="tr-TR" sz="2400" b="1" dirty="0"/>
          </a:p>
        </p:txBody>
      </p:sp>
      <p:sp>
        <p:nvSpPr>
          <p:cNvPr id="3" name="Metin kutusu 2"/>
          <p:cNvSpPr txBox="1"/>
          <p:nvPr/>
        </p:nvSpPr>
        <p:spPr>
          <a:xfrm>
            <a:off x="733166" y="1161535"/>
            <a:ext cx="11154031" cy="5262979"/>
          </a:xfrm>
          <a:prstGeom prst="rect">
            <a:avLst/>
          </a:prstGeom>
          <a:noFill/>
        </p:spPr>
        <p:txBody>
          <a:bodyPr wrap="square" rtlCol="0">
            <a:spAutoFit/>
          </a:bodyPr>
          <a:lstStyle/>
          <a:p>
            <a:r>
              <a:rPr lang="tr-TR" sz="1400" b="1" dirty="0" err="1" smtClean="0"/>
              <a:t>SonarQube</a:t>
            </a:r>
            <a:r>
              <a:rPr lang="tr-TR" sz="1400" b="1" dirty="0" smtClean="0"/>
              <a:t> </a:t>
            </a:r>
            <a:r>
              <a:rPr lang="tr-TR" sz="1400" b="1" dirty="0"/>
              <a:t>Nedir?</a:t>
            </a:r>
          </a:p>
          <a:p>
            <a:endParaRPr lang="tr-TR" sz="1400" dirty="0"/>
          </a:p>
          <a:p>
            <a:r>
              <a:rPr lang="tr-TR" sz="1400" dirty="0" err="1" smtClean="0"/>
              <a:t>SonarQube</a:t>
            </a:r>
            <a:r>
              <a:rPr lang="tr-TR" sz="1400" dirty="0" smtClean="0"/>
              <a:t>, </a:t>
            </a:r>
            <a:r>
              <a:rPr lang="tr-TR" sz="1400" dirty="0"/>
              <a:t>yazılım kalitesini sürekli olarak yönetmenize yardımcı olmak için tasarlanmış açık kaynaklı bir platformdur. Bu platform, kodunuzun kalitesini, güvenliğini, sürekliliğini ve </a:t>
            </a:r>
            <a:r>
              <a:rPr lang="tr-TR" sz="1400" dirty="0" err="1"/>
              <a:t>ölçülebilirliğini</a:t>
            </a:r>
            <a:r>
              <a:rPr lang="tr-TR" sz="1400" dirty="0"/>
              <a:t> yönetmenize yardımcı olmak için bir dizi araç ve hizmet sunar.</a:t>
            </a:r>
          </a:p>
          <a:p>
            <a:endParaRPr lang="tr-TR" sz="1400" dirty="0"/>
          </a:p>
          <a:p>
            <a:r>
              <a:rPr lang="tr-TR" sz="1400" b="1" dirty="0" err="1" smtClean="0"/>
              <a:t>SonarQube'nin</a:t>
            </a:r>
            <a:r>
              <a:rPr lang="tr-TR" sz="1400" b="1" dirty="0" smtClean="0"/>
              <a:t> </a:t>
            </a:r>
            <a:r>
              <a:rPr lang="tr-TR" sz="1400" b="1" dirty="0"/>
              <a:t>temel özellikleri şunlardır</a:t>
            </a:r>
            <a:r>
              <a:rPr lang="tr-TR" sz="1400" b="1" dirty="0" smtClean="0"/>
              <a:t>:</a:t>
            </a:r>
          </a:p>
          <a:p>
            <a:endParaRPr lang="tr-TR" sz="1400" dirty="0"/>
          </a:p>
          <a:p>
            <a:r>
              <a:rPr lang="tr-TR" sz="1400" dirty="0" smtClean="0"/>
              <a:t> </a:t>
            </a:r>
            <a:r>
              <a:rPr lang="tr-TR" sz="1400" b="1" dirty="0" smtClean="0"/>
              <a:t>Statik </a:t>
            </a:r>
            <a:r>
              <a:rPr lang="tr-TR" sz="1400" b="1" dirty="0"/>
              <a:t>Kod Analizi</a:t>
            </a:r>
            <a:r>
              <a:rPr lang="tr-TR" sz="1400" b="1" dirty="0" smtClean="0"/>
              <a:t>:</a:t>
            </a:r>
          </a:p>
          <a:p>
            <a:endParaRPr lang="tr-TR" sz="1400" dirty="0"/>
          </a:p>
          <a:p>
            <a:r>
              <a:rPr lang="tr-TR" sz="1400" dirty="0" smtClean="0"/>
              <a:t> </a:t>
            </a:r>
            <a:r>
              <a:rPr lang="tr-TR" sz="1400" dirty="0"/>
              <a:t>Kodunuzdaki hataları, kod kokularını ve potansiyel güvenlik açıklarını tespit eder.</a:t>
            </a:r>
          </a:p>
          <a:p>
            <a:r>
              <a:rPr lang="tr-TR" sz="1400" dirty="0" smtClean="0"/>
              <a:t> </a:t>
            </a:r>
            <a:r>
              <a:rPr lang="tr-TR" sz="1400" dirty="0"/>
              <a:t>Kodunuzun </a:t>
            </a:r>
            <a:r>
              <a:rPr lang="tr-TR" sz="1400" dirty="0" err="1"/>
              <a:t>tekrarlanabilirliğini</a:t>
            </a:r>
            <a:r>
              <a:rPr lang="tr-TR" sz="1400" dirty="0"/>
              <a:t> ve okunabilirliğini analiz eder.</a:t>
            </a:r>
          </a:p>
          <a:p>
            <a:r>
              <a:rPr lang="tr-TR" sz="1400" dirty="0" smtClean="0"/>
              <a:t> </a:t>
            </a:r>
            <a:r>
              <a:rPr lang="tr-TR" sz="1400" dirty="0"/>
              <a:t>Kodunuzun karmaşıklık seviyesini ölçer.</a:t>
            </a:r>
          </a:p>
          <a:p>
            <a:endParaRPr lang="tr-TR" sz="1400" dirty="0"/>
          </a:p>
          <a:p>
            <a:r>
              <a:rPr lang="tr-TR" sz="1400" dirty="0" smtClean="0"/>
              <a:t> </a:t>
            </a:r>
            <a:r>
              <a:rPr lang="tr-TR" sz="1400" b="1" dirty="0" smtClean="0"/>
              <a:t>Kod </a:t>
            </a:r>
            <a:r>
              <a:rPr lang="tr-TR" sz="1400" b="1" dirty="0"/>
              <a:t>Dokümantasyonu</a:t>
            </a:r>
            <a:r>
              <a:rPr lang="tr-TR" sz="1400" b="1" dirty="0" smtClean="0"/>
              <a:t>:</a:t>
            </a:r>
            <a:endParaRPr lang="tr-TR" sz="1400" b="1" dirty="0"/>
          </a:p>
          <a:p>
            <a:endParaRPr lang="tr-TR" sz="1400" dirty="0"/>
          </a:p>
          <a:p>
            <a:r>
              <a:rPr lang="tr-TR" sz="1400" dirty="0"/>
              <a:t> </a:t>
            </a:r>
            <a:r>
              <a:rPr lang="tr-TR" sz="1400" dirty="0" smtClean="0"/>
              <a:t>Kodunuzun </a:t>
            </a:r>
            <a:r>
              <a:rPr lang="tr-TR" sz="1400" dirty="0"/>
              <a:t>belgelendirme kapsamını analiz eder.</a:t>
            </a:r>
          </a:p>
          <a:p>
            <a:r>
              <a:rPr lang="tr-TR" sz="1400" dirty="0" smtClean="0"/>
              <a:t> </a:t>
            </a:r>
            <a:r>
              <a:rPr lang="tr-TR" sz="1400" dirty="0"/>
              <a:t>Eksik veya yetersiz belgeler hakkında raporlar sağlar.</a:t>
            </a:r>
          </a:p>
          <a:p>
            <a:endParaRPr lang="tr-TR" sz="1400" dirty="0"/>
          </a:p>
          <a:p>
            <a:r>
              <a:rPr lang="tr-TR" sz="1400" b="1" dirty="0" smtClean="0"/>
              <a:t>Kod </a:t>
            </a:r>
            <a:r>
              <a:rPr lang="tr-TR" sz="1400" b="1" dirty="0"/>
              <a:t>Kapsamı Analizi</a:t>
            </a:r>
            <a:r>
              <a:rPr lang="tr-TR" sz="1400" b="1" dirty="0" smtClean="0"/>
              <a:t>:</a:t>
            </a:r>
          </a:p>
          <a:p>
            <a:endParaRPr lang="tr-TR" sz="1400" dirty="0"/>
          </a:p>
          <a:p>
            <a:r>
              <a:rPr lang="tr-TR" sz="1400" dirty="0" smtClean="0"/>
              <a:t> </a:t>
            </a:r>
            <a:r>
              <a:rPr lang="tr-TR" sz="1400" dirty="0"/>
              <a:t>Testlerinizin kodunuzun ne kadarını kapsadığını ölçer.</a:t>
            </a:r>
          </a:p>
          <a:p>
            <a:r>
              <a:rPr lang="tr-TR" sz="1400" dirty="0" smtClean="0"/>
              <a:t> </a:t>
            </a:r>
            <a:r>
              <a:rPr lang="tr-TR" sz="1400" dirty="0"/>
              <a:t>Kapsamı artırmak için önerilerde bulunur.</a:t>
            </a:r>
          </a:p>
          <a:p>
            <a:endParaRPr lang="tr-TR" sz="1400" dirty="0"/>
          </a:p>
        </p:txBody>
      </p:sp>
    </p:spTree>
    <p:extLst>
      <p:ext uri="{BB962C8B-B14F-4D97-AF65-F5344CB8AC3E}">
        <p14:creationId xmlns:p14="http://schemas.microsoft.com/office/powerpoint/2010/main" val="8064364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766117" y="609599"/>
            <a:ext cx="10626811" cy="5755422"/>
          </a:xfrm>
          <a:prstGeom prst="rect">
            <a:avLst/>
          </a:prstGeom>
          <a:noFill/>
        </p:spPr>
        <p:txBody>
          <a:bodyPr wrap="square" rtlCol="0">
            <a:spAutoFit/>
          </a:bodyPr>
          <a:lstStyle/>
          <a:p>
            <a:r>
              <a:rPr lang="tr-TR" sz="1600" b="1" dirty="0"/>
              <a:t>Projeler Arası Karşılaştırma:</a:t>
            </a:r>
          </a:p>
          <a:p>
            <a:endParaRPr lang="tr-TR" sz="1600" dirty="0"/>
          </a:p>
          <a:p>
            <a:r>
              <a:rPr lang="tr-TR" sz="1600" dirty="0"/>
              <a:t> Farklı projelerin kod kalitesini karşılaştırır.</a:t>
            </a:r>
          </a:p>
          <a:p>
            <a:r>
              <a:rPr lang="tr-TR" sz="1600" dirty="0"/>
              <a:t> Zaman içindeki kod kalitesindeki trendleri izler.</a:t>
            </a:r>
          </a:p>
          <a:p>
            <a:endParaRPr lang="tr-TR" sz="1600" dirty="0"/>
          </a:p>
          <a:p>
            <a:r>
              <a:rPr lang="tr-TR" sz="1600" b="1" dirty="0"/>
              <a:t>Entegrasyonlar:</a:t>
            </a:r>
          </a:p>
          <a:p>
            <a:endParaRPr lang="tr-TR" sz="1600" dirty="0"/>
          </a:p>
          <a:p>
            <a:r>
              <a:rPr lang="tr-TR" sz="1600" dirty="0"/>
              <a:t> CI/CD akışınıza entegre edilebilir.</a:t>
            </a:r>
          </a:p>
          <a:p>
            <a:r>
              <a:rPr lang="tr-TR" sz="1600" dirty="0"/>
              <a:t> Hataları ve uyarıları gerçek zamanlı olarak raporlayabilir.</a:t>
            </a:r>
          </a:p>
          <a:p>
            <a:endParaRPr lang="tr-TR" sz="1600" dirty="0"/>
          </a:p>
          <a:p>
            <a:r>
              <a:rPr lang="tr-TR" sz="1600" b="1" dirty="0" err="1"/>
              <a:t>SonarQube'nin</a:t>
            </a:r>
            <a:r>
              <a:rPr lang="tr-TR" sz="1600" b="1" dirty="0"/>
              <a:t> Faydaları:</a:t>
            </a:r>
          </a:p>
          <a:p>
            <a:endParaRPr lang="tr-TR" sz="1600" dirty="0"/>
          </a:p>
          <a:p>
            <a:r>
              <a:rPr lang="tr-TR" sz="1600" dirty="0"/>
              <a:t> Yazılım hatalarını ve kod kokularını erken aşamada tespit etmeye yardımcı olur.</a:t>
            </a:r>
          </a:p>
          <a:p>
            <a:r>
              <a:rPr lang="tr-TR" sz="1600" dirty="0"/>
              <a:t> Kod kalitesini ve güvenliğini artırır.</a:t>
            </a:r>
          </a:p>
          <a:p>
            <a:r>
              <a:rPr lang="tr-TR" sz="1600" dirty="0"/>
              <a:t> Geliştirme sürecini hızlandırır.</a:t>
            </a:r>
          </a:p>
          <a:p>
            <a:r>
              <a:rPr lang="tr-TR" sz="1600" dirty="0"/>
              <a:t> Bakım maliyetlerini düşürür.</a:t>
            </a:r>
          </a:p>
          <a:p>
            <a:endParaRPr lang="tr-TR" sz="1600" dirty="0"/>
          </a:p>
          <a:p>
            <a:r>
              <a:rPr lang="tr-TR" sz="1600" b="1" dirty="0" err="1"/>
              <a:t>SonarQube'yi</a:t>
            </a:r>
            <a:r>
              <a:rPr lang="tr-TR" sz="1600" b="1" dirty="0"/>
              <a:t> Kimler Kullanabilir:</a:t>
            </a:r>
          </a:p>
          <a:p>
            <a:endParaRPr lang="tr-TR" sz="1600" dirty="0"/>
          </a:p>
          <a:p>
            <a:r>
              <a:rPr lang="tr-TR" sz="1600" dirty="0"/>
              <a:t> Yazılım geliştiricileri</a:t>
            </a:r>
          </a:p>
          <a:p>
            <a:r>
              <a:rPr lang="tr-TR" sz="1600" dirty="0"/>
              <a:t> Kalite güvence mühendisleri</a:t>
            </a:r>
          </a:p>
          <a:p>
            <a:r>
              <a:rPr lang="tr-TR" sz="1600" dirty="0"/>
              <a:t> Proje yöneticileri</a:t>
            </a:r>
          </a:p>
          <a:p>
            <a:r>
              <a:rPr lang="tr-TR" sz="1600" dirty="0"/>
              <a:t> Mimari</a:t>
            </a:r>
          </a:p>
        </p:txBody>
      </p:sp>
    </p:spTree>
    <p:extLst>
      <p:ext uri="{BB962C8B-B14F-4D97-AF65-F5344CB8AC3E}">
        <p14:creationId xmlns:p14="http://schemas.microsoft.com/office/powerpoint/2010/main" val="36758477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etin kutusu 10"/>
          <p:cNvSpPr txBox="1"/>
          <p:nvPr/>
        </p:nvSpPr>
        <p:spPr>
          <a:xfrm>
            <a:off x="733167" y="1079504"/>
            <a:ext cx="11005751" cy="4247317"/>
          </a:xfrm>
          <a:prstGeom prst="rect">
            <a:avLst/>
          </a:prstGeom>
          <a:noFill/>
        </p:spPr>
        <p:txBody>
          <a:bodyPr wrap="square" rtlCol="0">
            <a:spAutoFit/>
          </a:bodyPr>
          <a:lstStyle/>
          <a:p>
            <a:r>
              <a:rPr lang="tr-TR" dirty="0" err="1"/>
              <a:t>GitLab</a:t>
            </a:r>
            <a:r>
              <a:rPr lang="tr-TR" dirty="0"/>
              <a:t> bir yazılım depolama platformudur. Yazılım geliştirme ekipleri, kaynak kodlarını </a:t>
            </a:r>
            <a:r>
              <a:rPr lang="tr-TR" dirty="0" err="1"/>
              <a:t>GitLab'da</a:t>
            </a:r>
            <a:r>
              <a:rPr lang="tr-TR" dirty="0"/>
              <a:t> depolayabilir, değişiklikleri takip edebilir ve iş birliği yapabilir. </a:t>
            </a:r>
            <a:r>
              <a:rPr lang="tr-TR" dirty="0" err="1"/>
              <a:t>GitLab</a:t>
            </a:r>
            <a:r>
              <a:rPr lang="tr-TR" dirty="0"/>
              <a:t>, sürüm kontrolü, sorun takibi ve </a:t>
            </a:r>
            <a:r>
              <a:rPr lang="tr-TR" dirty="0" err="1"/>
              <a:t>wiki</a:t>
            </a:r>
            <a:r>
              <a:rPr lang="tr-TR" dirty="0"/>
              <a:t> gibi çeşitli özellikleri de içerir</a:t>
            </a:r>
            <a:r>
              <a:rPr lang="tr-TR" dirty="0" smtClean="0"/>
              <a:t>.</a:t>
            </a:r>
          </a:p>
          <a:p>
            <a:endParaRPr lang="tr-TR" dirty="0"/>
          </a:p>
          <a:p>
            <a:r>
              <a:rPr lang="tr-TR" dirty="0"/>
              <a:t>CI/CD (Sürekli Entegrasyon ve Sürekli Dağıtım) ise yazılım geliştirme yaşam döngüsünü </a:t>
            </a:r>
            <a:r>
              <a:rPr lang="tr-TR" dirty="0" err="1"/>
              <a:t>otomatize</a:t>
            </a:r>
            <a:r>
              <a:rPr lang="tr-TR" dirty="0"/>
              <a:t> etme işlemidir. CI, kod değişikliklerinin sık sık birleştirilmesini ve test edilmesini sağlar. CD ise yeni kodun otomatik olarak üretim ortamına dağıtılmasını sağlar. </a:t>
            </a:r>
            <a:r>
              <a:rPr lang="tr-TR" dirty="0" err="1"/>
              <a:t>GitLab</a:t>
            </a:r>
            <a:r>
              <a:rPr lang="tr-TR" dirty="0"/>
              <a:t>, CI/CD </a:t>
            </a:r>
            <a:r>
              <a:rPr lang="tr-TR" dirty="0" err="1"/>
              <a:t>pipeline'larını</a:t>
            </a:r>
            <a:r>
              <a:rPr lang="tr-TR" dirty="0"/>
              <a:t> tanımlamak ve yürütmek için yerleşik özelliklere sahiptir. Bu </a:t>
            </a:r>
            <a:r>
              <a:rPr lang="tr-TR" dirty="0" err="1"/>
              <a:t>pipeline'lar</a:t>
            </a:r>
            <a:r>
              <a:rPr lang="tr-TR" dirty="0"/>
              <a:t>, kod yazma, derleme, test etme ve dağıtım gibi işlemleri otomatikleştirebilir</a:t>
            </a:r>
            <a:r>
              <a:rPr lang="tr-TR" dirty="0" smtClean="0"/>
              <a:t>.</a:t>
            </a:r>
          </a:p>
          <a:p>
            <a:endParaRPr lang="tr-TR" dirty="0"/>
          </a:p>
          <a:p>
            <a:r>
              <a:rPr lang="tr-TR" b="1" dirty="0"/>
              <a:t>CI/CD'nin faydaları şunları içerir:</a:t>
            </a:r>
          </a:p>
          <a:p>
            <a:r>
              <a:rPr lang="tr-TR" dirty="0"/>
              <a:t>Daha hızlı ve daha güvenilir yazılım dağıtımları</a:t>
            </a:r>
          </a:p>
          <a:p>
            <a:r>
              <a:rPr lang="tr-TR" dirty="0"/>
              <a:t>Daha az hata</a:t>
            </a:r>
          </a:p>
          <a:p>
            <a:r>
              <a:rPr lang="tr-TR" dirty="0"/>
              <a:t>Geliştiricilerin manuel görevlerden zaman </a:t>
            </a:r>
            <a:r>
              <a:rPr lang="tr-TR" dirty="0" smtClean="0"/>
              <a:t>kazandırması</a:t>
            </a:r>
          </a:p>
          <a:p>
            <a:endParaRPr lang="tr-TR" dirty="0"/>
          </a:p>
        </p:txBody>
      </p:sp>
      <p:sp>
        <p:nvSpPr>
          <p:cNvPr id="13" name="Metin kutusu 12"/>
          <p:cNvSpPr txBox="1"/>
          <p:nvPr/>
        </p:nvSpPr>
        <p:spPr>
          <a:xfrm>
            <a:off x="733167" y="617839"/>
            <a:ext cx="1869990" cy="461665"/>
          </a:xfrm>
          <a:prstGeom prst="rect">
            <a:avLst/>
          </a:prstGeom>
          <a:noFill/>
        </p:spPr>
        <p:txBody>
          <a:bodyPr wrap="square" rtlCol="0">
            <a:spAutoFit/>
          </a:bodyPr>
          <a:lstStyle/>
          <a:p>
            <a:r>
              <a:rPr lang="tr-TR" sz="2400" b="1" dirty="0" smtClean="0"/>
              <a:t>42.Adım:</a:t>
            </a:r>
            <a:endParaRPr lang="tr-TR" sz="2400" b="1" dirty="0"/>
          </a:p>
        </p:txBody>
      </p:sp>
    </p:spTree>
    <p:extLst>
      <p:ext uri="{BB962C8B-B14F-4D97-AF65-F5344CB8AC3E}">
        <p14:creationId xmlns:p14="http://schemas.microsoft.com/office/powerpoint/2010/main" val="10842446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617839"/>
            <a:ext cx="2150076" cy="461665"/>
          </a:xfrm>
          <a:prstGeom prst="rect">
            <a:avLst/>
          </a:prstGeom>
          <a:noFill/>
        </p:spPr>
        <p:txBody>
          <a:bodyPr wrap="square" rtlCol="0">
            <a:spAutoFit/>
          </a:bodyPr>
          <a:lstStyle/>
          <a:p>
            <a:r>
              <a:rPr lang="tr-TR" sz="2400" b="1" dirty="0" smtClean="0"/>
              <a:t>43.Adım:</a:t>
            </a:r>
            <a:endParaRPr lang="tr-TR" sz="2400" b="1" dirty="0"/>
          </a:p>
        </p:txBody>
      </p:sp>
      <p:sp>
        <p:nvSpPr>
          <p:cNvPr id="3" name="Metin kutusu 2"/>
          <p:cNvSpPr txBox="1"/>
          <p:nvPr/>
        </p:nvSpPr>
        <p:spPr>
          <a:xfrm>
            <a:off x="733167" y="1079504"/>
            <a:ext cx="10000736" cy="3693319"/>
          </a:xfrm>
          <a:prstGeom prst="rect">
            <a:avLst/>
          </a:prstGeom>
          <a:noFill/>
        </p:spPr>
        <p:txBody>
          <a:bodyPr wrap="square" rtlCol="0">
            <a:spAutoFit/>
          </a:bodyPr>
          <a:lstStyle/>
          <a:p>
            <a:r>
              <a:rPr lang="tr-TR" dirty="0" err="1"/>
              <a:t>GitLab</a:t>
            </a:r>
            <a:r>
              <a:rPr lang="tr-TR" dirty="0"/>
              <a:t> </a:t>
            </a:r>
            <a:r>
              <a:rPr lang="tr-TR" dirty="0" err="1"/>
              <a:t>Runner</a:t>
            </a:r>
            <a:r>
              <a:rPr lang="tr-TR" dirty="0"/>
              <a:t>, </a:t>
            </a:r>
            <a:r>
              <a:rPr lang="tr-TR" dirty="0" err="1"/>
              <a:t>GitLab'ın</a:t>
            </a:r>
            <a:r>
              <a:rPr lang="tr-TR" dirty="0"/>
              <a:t> CI/CD sürecinin önemli bir parçasıdır. Açık kaynaklı bir araç olup, ".</a:t>
            </a:r>
            <a:r>
              <a:rPr lang="tr-TR" dirty="0" err="1"/>
              <a:t>gitlab-ci.yml</a:t>
            </a:r>
            <a:r>
              <a:rPr lang="tr-TR" dirty="0"/>
              <a:t>" dosyasında tanımlanan işlerin (</a:t>
            </a:r>
            <a:r>
              <a:rPr lang="tr-TR" dirty="0" err="1"/>
              <a:t>jobs</a:t>
            </a:r>
            <a:r>
              <a:rPr lang="tr-TR" dirty="0"/>
              <a:t>) yürütülmesini ve çıktılarının </a:t>
            </a:r>
            <a:r>
              <a:rPr lang="tr-TR" dirty="0" err="1"/>
              <a:t>GitLab</a:t>
            </a:r>
            <a:r>
              <a:rPr lang="tr-TR" dirty="0"/>
              <a:t> sunucusuna iletilmesini sağlar</a:t>
            </a:r>
            <a:r>
              <a:rPr lang="tr-TR" dirty="0" smtClean="0"/>
              <a:t>.</a:t>
            </a:r>
          </a:p>
          <a:p>
            <a:endParaRPr lang="tr-TR" dirty="0"/>
          </a:p>
          <a:p>
            <a:r>
              <a:rPr lang="tr-TR" dirty="0"/>
              <a:t>Basitçe söylemek gerekirse, </a:t>
            </a:r>
            <a:r>
              <a:rPr lang="tr-TR" dirty="0" err="1"/>
              <a:t>GitLab</a:t>
            </a:r>
            <a:r>
              <a:rPr lang="tr-TR" dirty="0"/>
              <a:t> </a:t>
            </a:r>
            <a:r>
              <a:rPr lang="tr-TR" dirty="0" err="1"/>
              <a:t>Runner</a:t>
            </a:r>
            <a:r>
              <a:rPr lang="tr-TR" dirty="0"/>
              <a:t> bir yürütücü görevi görür. </a:t>
            </a:r>
            <a:r>
              <a:rPr lang="tr-TR" dirty="0" err="1"/>
              <a:t>GitLab</a:t>
            </a:r>
            <a:r>
              <a:rPr lang="tr-TR" dirty="0"/>
              <a:t> üzerinde tanımladığınız CI/CD </a:t>
            </a:r>
            <a:r>
              <a:rPr lang="tr-TR" dirty="0" err="1"/>
              <a:t>pipeline'larında</a:t>
            </a:r>
            <a:r>
              <a:rPr lang="tr-TR" dirty="0"/>
              <a:t> yer alan test etme, derleme gibi işlemleri </a:t>
            </a:r>
            <a:r>
              <a:rPr lang="tr-TR" dirty="0" err="1"/>
              <a:t>GitLab</a:t>
            </a:r>
            <a:r>
              <a:rPr lang="tr-TR" dirty="0"/>
              <a:t> </a:t>
            </a:r>
            <a:r>
              <a:rPr lang="tr-TR" dirty="0" err="1"/>
              <a:t>Runner</a:t>
            </a:r>
            <a:r>
              <a:rPr lang="tr-TR" dirty="0"/>
              <a:t> çalıştırır</a:t>
            </a:r>
            <a:r>
              <a:rPr lang="tr-TR" dirty="0" smtClean="0"/>
              <a:t>.</a:t>
            </a:r>
          </a:p>
          <a:p>
            <a:endParaRPr lang="tr-TR" dirty="0"/>
          </a:p>
          <a:p>
            <a:r>
              <a:rPr lang="tr-TR" dirty="0" err="1"/>
              <a:t>GitLab</a:t>
            </a:r>
            <a:r>
              <a:rPr lang="tr-TR" dirty="0"/>
              <a:t> </a:t>
            </a:r>
            <a:r>
              <a:rPr lang="tr-TR" dirty="0" err="1"/>
              <a:t>Runner</a:t>
            </a:r>
            <a:r>
              <a:rPr lang="tr-TR" dirty="0"/>
              <a:t> şu özelliklere sahiptir:</a:t>
            </a:r>
          </a:p>
          <a:p>
            <a:r>
              <a:rPr lang="tr-TR" dirty="0" err="1"/>
              <a:t>GitLab</a:t>
            </a:r>
            <a:r>
              <a:rPr lang="tr-TR" dirty="0"/>
              <a:t> ile </a:t>
            </a:r>
            <a:r>
              <a:rPr lang="tr-TR" dirty="0" err="1"/>
              <a:t>GitLab</a:t>
            </a:r>
            <a:r>
              <a:rPr lang="tr-TR" dirty="0"/>
              <a:t> API üzerinden iletişim kurar.</a:t>
            </a:r>
          </a:p>
          <a:p>
            <a:r>
              <a:rPr lang="tr-TR" dirty="0"/>
              <a:t>Farklı yürütücü tiplerini destekler (</a:t>
            </a:r>
            <a:r>
              <a:rPr lang="tr-TR" dirty="0" err="1"/>
              <a:t>shell</a:t>
            </a:r>
            <a:r>
              <a:rPr lang="tr-TR" dirty="0"/>
              <a:t> </a:t>
            </a:r>
            <a:r>
              <a:rPr lang="tr-TR" dirty="0" err="1"/>
              <a:t>executor</a:t>
            </a:r>
            <a:r>
              <a:rPr lang="tr-TR" dirty="0"/>
              <a:t>, </a:t>
            </a:r>
            <a:r>
              <a:rPr lang="tr-TR" dirty="0" err="1"/>
              <a:t>Docker</a:t>
            </a:r>
            <a:r>
              <a:rPr lang="tr-TR" dirty="0"/>
              <a:t> </a:t>
            </a:r>
            <a:r>
              <a:rPr lang="tr-TR" dirty="0" err="1"/>
              <a:t>executor</a:t>
            </a:r>
            <a:r>
              <a:rPr lang="tr-TR" dirty="0"/>
              <a:t> gibi).</a:t>
            </a:r>
          </a:p>
          <a:p>
            <a:r>
              <a:rPr lang="tr-TR" dirty="0"/>
              <a:t>Yürütülen işlerin </a:t>
            </a:r>
            <a:r>
              <a:rPr lang="tr-TR" dirty="0" err="1"/>
              <a:t>loglarını</a:t>
            </a:r>
            <a:r>
              <a:rPr lang="tr-TR" dirty="0"/>
              <a:t> tutar.</a:t>
            </a:r>
          </a:p>
          <a:p>
            <a:endParaRPr lang="tr-TR" dirty="0"/>
          </a:p>
        </p:txBody>
      </p:sp>
    </p:spTree>
    <p:extLst>
      <p:ext uri="{BB962C8B-B14F-4D97-AF65-F5344CB8AC3E}">
        <p14:creationId xmlns:p14="http://schemas.microsoft.com/office/powerpoint/2010/main" val="16894793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6" y="617839"/>
            <a:ext cx="2323071" cy="461665"/>
          </a:xfrm>
          <a:prstGeom prst="rect">
            <a:avLst/>
          </a:prstGeom>
          <a:noFill/>
        </p:spPr>
        <p:txBody>
          <a:bodyPr wrap="square" rtlCol="0">
            <a:spAutoFit/>
          </a:bodyPr>
          <a:lstStyle/>
          <a:p>
            <a:r>
              <a:rPr lang="tr-TR" sz="2400" b="1" dirty="0" smtClean="0"/>
              <a:t>44.Adım:</a:t>
            </a:r>
            <a:endParaRPr lang="tr-TR" sz="2400" b="1" dirty="0"/>
          </a:p>
        </p:txBody>
      </p:sp>
      <p:sp>
        <p:nvSpPr>
          <p:cNvPr id="3" name="Metin kutusu 2"/>
          <p:cNvSpPr txBox="1"/>
          <p:nvPr/>
        </p:nvSpPr>
        <p:spPr>
          <a:xfrm>
            <a:off x="733165" y="1079504"/>
            <a:ext cx="10297299" cy="5078313"/>
          </a:xfrm>
          <a:prstGeom prst="rect">
            <a:avLst/>
          </a:prstGeom>
          <a:noFill/>
        </p:spPr>
        <p:txBody>
          <a:bodyPr wrap="square" rtlCol="0">
            <a:spAutoFit/>
          </a:bodyPr>
          <a:lstStyle/>
          <a:p>
            <a:r>
              <a:rPr lang="tr-TR" b="1" dirty="0"/>
              <a:t>SSH Nedir?</a:t>
            </a:r>
          </a:p>
          <a:p>
            <a:r>
              <a:rPr lang="tr-TR" b="1" dirty="0"/>
              <a:t>SSH</a:t>
            </a:r>
            <a:r>
              <a:rPr lang="tr-TR" dirty="0"/>
              <a:t>, </a:t>
            </a:r>
            <a:r>
              <a:rPr lang="tr-TR" b="1" dirty="0" err="1"/>
              <a:t>Secure</a:t>
            </a:r>
            <a:r>
              <a:rPr lang="tr-TR" b="1" dirty="0"/>
              <a:t> Shell</a:t>
            </a:r>
            <a:r>
              <a:rPr lang="tr-TR" dirty="0"/>
              <a:t>'in kısaltmasıdır ve </a:t>
            </a:r>
            <a:r>
              <a:rPr lang="tr-TR" dirty="0" err="1"/>
              <a:t>Türkçe'ye</a:t>
            </a:r>
            <a:r>
              <a:rPr lang="tr-TR" dirty="0"/>
              <a:t> </a:t>
            </a:r>
            <a:r>
              <a:rPr lang="tr-TR" b="1" dirty="0"/>
              <a:t>Güvenli Kabuk</a:t>
            </a:r>
            <a:r>
              <a:rPr lang="tr-TR" dirty="0"/>
              <a:t> olarak çevrilir. Bu, iki bilgisayar arasında güvenli bir ağ bağlantısı kurmak için kullanılan bir </a:t>
            </a:r>
            <a:r>
              <a:rPr lang="tr-TR" b="1" dirty="0"/>
              <a:t>ağ protokolüdür</a:t>
            </a:r>
            <a:r>
              <a:rPr lang="tr-TR" dirty="0"/>
              <a:t>. SSH, uzaktan oturum açma, dosya aktarımı ve komut çalıştırma gibi çeşitli amaçlar için kullanılabilir</a:t>
            </a:r>
            <a:r>
              <a:rPr lang="tr-TR" dirty="0" smtClean="0"/>
              <a:t>.</a:t>
            </a:r>
          </a:p>
          <a:p>
            <a:endParaRPr lang="tr-TR" dirty="0"/>
          </a:p>
          <a:p>
            <a:r>
              <a:rPr lang="tr-TR" b="1" dirty="0" err="1"/>
              <a:t>SSH'nin</a:t>
            </a:r>
            <a:r>
              <a:rPr lang="tr-TR" b="1" dirty="0"/>
              <a:t> temel özellikleri şunlardır:</a:t>
            </a:r>
            <a:endParaRPr lang="tr-TR" dirty="0"/>
          </a:p>
          <a:p>
            <a:r>
              <a:rPr lang="tr-TR" b="1" dirty="0"/>
              <a:t>Güvenlik:</a:t>
            </a:r>
            <a:r>
              <a:rPr lang="tr-TR" dirty="0"/>
              <a:t> SSH, veri şifreleme ve kimlik doğrulama kullanarak veri aktarımının güvenliğini sağlar.</a:t>
            </a:r>
          </a:p>
          <a:p>
            <a:r>
              <a:rPr lang="tr-TR" b="1" dirty="0"/>
              <a:t>Çok yönlülük:</a:t>
            </a:r>
            <a:r>
              <a:rPr lang="tr-TR" dirty="0"/>
              <a:t> SSH, Linux, </a:t>
            </a:r>
            <a:r>
              <a:rPr lang="tr-TR" dirty="0" err="1"/>
              <a:t>macOS</a:t>
            </a:r>
            <a:r>
              <a:rPr lang="tr-TR" dirty="0"/>
              <a:t> ve Windows dahil olmak üzere birçok işletim sistemiyle uyumludur.</a:t>
            </a:r>
          </a:p>
          <a:p>
            <a:r>
              <a:rPr lang="tr-TR" b="1" dirty="0"/>
              <a:t>Kolay kullanım:</a:t>
            </a:r>
            <a:r>
              <a:rPr lang="tr-TR" dirty="0"/>
              <a:t> SSH komut satırı </a:t>
            </a:r>
            <a:r>
              <a:rPr lang="tr-TR" dirty="0" err="1"/>
              <a:t>arayüzü</a:t>
            </a:r>
            <a:r>
              <a:rPr lang="tr-TR" dirty="0"/>
              <a:t> ile kolayca kullanılabilir.</a:t>
            </a:r>
          </a:p>
          <a:p>
            <a:endParaRPr lang="tr-TR" b="1" dirty="0" smtClean="0"/>
          </a:p>
          <a:p>
            <a:r>
              <a:rPr lang="tr-TR" b="1" dirty="0" err="1" smtClean="0"/>
              <a:t>SSH'nin</a:t>
            </a:r>
            <a:r>
              <a:rPr lang="tr-TR" b="1" dirty="0" smtClean="0"/>
              <a:t> </a:t>
            </a:r>
            <a:r>
              <a:rPr lang="tr-TR" b="1" dirty="0"/>
              <a:t>Faydaları:</a:t>
            </a:r>
            <a:endParaRPr lang="tr-TR" dirty="0"/>
          </a:p>
          <a:p>
            <a:r>
              <a:rPr lang="tr-TR" dirty="0"/>
              <a:t>Uzaktaki bilgisayarlara güvenli bir şekilde erişmenizi sağlar.</a:t>
            </a:r>
          </a:p>
          <a:p>
            <a:r>
              <a:rPr lang="tr-TR" dirty="0"/>
              <a:t>Dosyaları güvenli bir şekilde aktarmanıza olanak tanır.</a:t>
            </a:r>
          </a:p>
          <a:p>
            <a:r>
              <a:rPr lang="tr-TR" dirty="0"/>
              <a:t>Uzaktan komut çalıştırmanıza imkan verir.</a:t>
            </a:r>
          </a:p>
          <a:p>
            <a:r>
              <a:rPr lang="tr-TR" dirty="0"/>
              <a:t>Ağ güvenliğini artırır.</a:t>
            </a:r>
          </a:p>
          <a:p>
            <a:endParaRPr lang="tr-TR" dirty="0"/>
          </a:p>
        </p:txBody>
      </p:sp>
    </p:spTree>
    <p:extLst>
      <p:ext uri="{BB962C8B-B14F-4D97-AF65-F5344CB8AC3E}">
        <p14:creationId xmlns:p14="http://schemas.microsoft.com/office/powerpoint/2010/main" val="26949323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33167" y="617839"/>
            <a:ext cx="2281882" cy="461665"/>
          </a:xfrm>
          <a:prstGeom prst="rect">
            <a:avLst/>
          </a:prstGeom>
          <a:noFill/>
        </p:spPr>
        <p:txBody>
          <a:bodyPr wrap="square" rtlCol="0">
            <a:spAutoFit/>
          </a:bodyPr>
          <a:lstStyle/>
          <a:p>
            <a:r>
              <a:rPr lang="tr-TR" sz="2400" b="1" dirty="0" smtClean="0"/>
              <a:t>46.Adım:</a:t>
            </a:r>
            <a:endParaRPr lang="tr-TR" sz="2400" b="1" dirty="0"/>
          </a:p>
        </p:txBody>
      </p:sp>
      <p:sp>
        <p:nvSpPr>
          <p:cNvPr id="3" name="Metin kutusu 2"/>
          <p:cNvSpPr txBox="1"/>
          <p:nvPr/>
        </p:nvSpPr>
        <p:spPr>
          <a:xfrm>
            <a:off x="733167" y="1079504"/>
            <a:ext cx="10354962" cy="3416320"/>
          </a:xfrm>
          <a:prstGeom prst="rect">
            <a:avLst/>
          </a:prstGeom>
          <a:noFill/>
        </p:spPr>
        <p:txBody>
          <a:bodyPr wrap="square" rtlCol="0">
            <a:spAutoFit/>
          </a:bodyPr>
          <a:lstStyle/>
          <a:p>
            <a:r>
              <a:rPr lang="tr-TR" b="1" dirty="0" err="1"/>
              <a:t>Prometheus</a:t>
            </a:r>
            <a:r>
              <a:rPr lang="tr-TR" b="1" dirty="0"/>
              <a:t>:</a:t>
            </a:r>
            <a:endParaRPr lang="tr-TR" dirty="0"/>
          </a:p>
          <a:p>
            <a:r>
              <a:rPr lang="tr-TR" b="1" dirty="0"/>
              <a:t>Ne İşe Yarar:</a:t>
            </a:r>
            <a:r>
              <a:rPr lang="tr-TR" dirty="0"/>
              <a:t> </a:t>
            </a:r>
            <a:r>
              <a:rPr lang="tr-TR" dirty="0" err="1"/>
              <a:t>Prometheus</a:t>
            </a:r>
            <a:r>
              <a:rPr lang="tr-TR" dirty="0"/>
              <a:t>, bir </a:t>
            </a:r>
            <a:r>
              <a:rPr lang="tr-TR" b="1" dirty="0" err="1"/>
              <a:t>monitörleme</a:t>
            </a:r>
            <a:r>
              <a:rPr lang="tr-TR" b="1" dirty="0"/>
              <a:t> ve uyarı sistemi</a:t>
            </a:r>
            <a:r>
              <a:rPr lang="tr-TR" dirty="0"/>
              <a:t>dir. Sistemlerin ve uygulamaların performansını izlemek, metrik toplamak ve bunlara göre uyarı oluşturmak için kullanılır.</a:t>
            </a:r>
          </a:p>
          <a:p>
            <a:r>
              <a:rPr lang="tr-TR" b="1" dirty="0"/>
              <a:t>Nasıl Çalışır:</a:t>
            </a:r>
            <a:r>
              <a:rPr lang="tr-TR" dirty="0"/>
              <a:t> </a:t>
            </a:r>
            <a:r>
              <a:rPr lang="tr-TR" dirty="0" err="1"/>
              <a:t>Prometheus</a:t>
            </a:r>
            <a:r>
              <a:rPr lang="tr-TR" dirty="0"/>
              <a:t>, hedef sistemlerden ve uygulamalardan çektiği metrikleri (sayılar, sayaçlar, boyutlar vb.) kendi </a:t>
            </a:r>
            <a:r>
              <a:rPr lang="tr-TR" dirty="0" err="1"/>
              <a:t>veritabanında</a:t>
            </a:r>
            <a:r>
              <a:rPr lang="tr-TR" dirty="0"/>
              <a:t> saklar. Bu metrikleri, sorgular ve grafikler aracılığıyla görselleştirir. Kullanıcılar, belirli eşik değerlerin aşılması durumunda uyarı almayı ayarlayabilir.</a:t>
            </a:r>
          </a:p>
          <a:p>
            <a:r>
              <a:rPr lang="tr-TR" b="1" dirty="0"/>
              <a:t>Faydaları:</a:t>
            </a:r>
            <a:endParaRPr lang="tr-TR" dirty="0"/>
          </a:p>
          <a:p>
            <a:pPr lvl="1"/>
            <a:r>
              <a:rPr lang="tr-TR" dirty="0"/>
              <a:t>Sistem ve uygulama performansını izlemek.</a:t>
            </a:r>
          </a:p>
          <a:p>
            <a:pPr lvl="1"/>
            <a:r>
              <a:rPr lang="tr-TR" dirty="0"/>
              <a:t>Sorunları tespit etmek ve çözmek için daha hızlı tepki vermek.</a:t>
            </a:r>
          </a:p>
          <a:p>
            <a:pPr lvl="1"/>
            <a:r>
              <a:rPr lang="tr-TR" dirty="0"/>
              <a:t>Altyapının genel sağlığını izlemek.</a:t>
            </a:r>
          </a:p>
          <a:p>
            <a:pPr lvl="1"/>
            <a:r>
              <a:rPr lang="tr-TR" dirty="0"/>
              <a:t>Kapasite planlaması yapmak.</a:t>
            </a:r>
          </a:p>
        </p:txBody>
      </p:sp>
    </p:spTree>
    <p:extLst>
      <p:ext uri="{BB962C8B-B14F-4D97-AF65-F5344CB8AC3E}">
        <p14:creationId xmlns:p14="http://schemas.microsoft.com/office/powerpoint/2010/main" val="42004496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733167" y="691978"/>
            <a:ext cx="10832757" cy="5396503"/>
          </a:xfrm>
          <a:prstGeom prst="rect">
            <a:avLst/>
          </a:prstGeom>
          <a:noFill/>
        </p:spPr>
        <p:txBody>
          <a:bodyPr wrap="square" rtlCol="0">
            <a:spAutoFit/>
          </a:bodyPr>
          <a:lstStyle/>
          <a:p>
            <a:r>
              <a:rPr lang="tr-TR" b="1" dirty="0" err="1"/>
              <a:t>Jenkins</a:t>
            </a:r>
            <a:r>
              <a:rPr lang="tr-TR" b="1" dirty="0"/>
              <a:t>:</a:t>
            </a:r>
            <a:endParaRPr lang="tr-TR" dirty="0"/>
          </a:p>
          <a:p>
            <a:r>
              <a:rPr lang="tr-TR" b="1" dirty="0"/>
              <a:t>Ne İşe Yarar:</a:t>
            </a:r>
            <a:r>
              <a:rPr lang="tr-TR" dirty="0"/>
              <a:t> </a:t>
            </a:r>
            <a:r>
              <a:rPr lang="tr-TR" dirty="0" err="1"/>
              <a:t>Jenkins</a:t>
            </a:r>
            <a:r>
              <a:rPr lang="tr-TR" dirty="0"/>
              <a:t>, bir </a:t>
            </a:r>
            <a:r>
              <a:rPr lang="tr-TR" b="1" dirty="0"/>
              <a:t>sürekli entegrasyon (CI) sunucusudur</a:t>
            </a:r>
            <a:r>
              <a:rPr lang="tr-TR" dirty="0"/>
              <a:t>. Yazılım geliştirme sürecinde otomasyon sağlamak için kullanılır.</a:t>
            </a:r>
          </a:p>
          <a:p>
            <a:r>
              <a:rPr lang="tr-TR" b="1" dirty="0"/>
              <a:t>Nasıl Çalışır:</a:t>
            </a:r>
            <a:r>
              <a:rPr lang="tr-TR" dirty="0"/>
              <a:t> </a:t>
            </a:r>
            <a:r>
              <a:rPr lang="tr-TR" dirty="0" err="1"/>
              <a:t>Jenkins</a:t>
            </a:r>
            <a:r>
              <a:rPr lang="tr-TR" dirty="0"/>
              <a:t>, kod değişikliklerini otomatik olarak algılar, testleri çalıştırır, kodları derler ve dağıtır. Bu sayede geliştiricilerin kod yazma ve test etme döngüsünü hızlandırır.</a:t>
            </a:r>
          </a:p>
          <a:p>
            <a:r>
              <a:rPr lang="tr-TR" b="1" dirty="0"/>
              <a:t>Faydaları:</a:t>
            </a:r>
            <a:endParaRPr lang="tr-TR" dirty="0"/>
          </a:p>
          <a:p>
            <a:pPr lvl="1"/>
            <a:r>
              <a:rPr lang="tr-TR" dirty="0"/>
              <a:t>Yazılım hatalarını erken aşamada tespit etmek.</a:t>
            </a:r>
          </a:p>
          <a:p>
            <a:pPr lvl="1"/>
            <a:r>
              <a:rPr lang="tr-TR" dirty="0"/>
              <a:t>Dağıtım sürecini hızlandırmak.</a:t>
            </a:r>
          </a:p>
          <a:p>
            <a:pPr lvl="1"/>
            <a:r>
              <a:rPr lang="tr-TR" dirty="0"/>
              <a:t>Yazılım kalitesini artırmak.</a:t>
            </a:r>
          </a:p>
          <a:p>
            <a:pPr lvl="1"/>
            <a:r>
              <a:rPr lang="tr-TR" dirty="0"/>
              <a:t>Geliştiricilerin verimliliğini artırmak.</a:t>
            </a:r>
          </a:p>
          <a:p>
            <a:r>
              <a:rPr lang="tr-TR" b="1" dirty="0"/>
              <a:t>Birlikte Kullanım:</a:t>
            </a:r>
            <a:endParaRPr lang="tr-TR" dirty="0"/>
          </a:p>
          <a:p>
            <a:r>
              <a:rPr lang="tr-TR" dirty="0" err="1"/>
              <a:t>Prometheus</a:t>
            </a:r>
            <a:r>
              <a:rPr lang="tr-TR" dirty="0"/>
              <a:t> ve </a:t>
            </a:r>
            <a:r>
              <a:rPr lang="tr-TR" dirty="0" err="1"/>
              <a:t>Jenkins</a:t>
            </a:r>
            <a:r>
              <a:rPr lang="tr-TR" dirty="0"/>
              <a:t> birlikte kullanılarak daha güçlü bir </a:t>
            </a:r>
            <a:r>
              <a:rPr lang="tr-TR" dirty="0" err="1"/>
              <a:t>DevOps</a:t>
            </a:r>
            <a:r>
              <a:rPr lang="tr-TR" dirty="0"/>
              <a:t> ortamı oluşturulabilir.</a:t>
            </a:r>
          </a:p>
          <a:p>
            <a:r>
              <a:rPr lang="tr-TR" dirty="0" err="1"/>
              <a:t>Jenkins</a:t>
            </a:r>
            <a:r>
              <a:rPr lang="tr-TR" dirty="0"/>
              <a:t>, kod değişiklikleri gerçekleştirdiğinde otomatik olarak </a:t>
            </a:r>
            <a:r>
              <a:rPr lang="tr-TR" dirty="0" err="1"/>
              <a:t>Prometheus</a:t>
            </a:r>
            <a:r>
              <a:rPr lang="tr-TR" dirty="0"/>
              <a:t> metriklerini toplayabilir. Bu sayede, kod değişikliklerinin sistem performansına etkisi izlenebilir.</a:t>
            </a:r>
          </a:p>
          <a:p>
            <a:r>
              <a:rPr lang="tr-TR" dirty="0" err="1"/>
              <a:t>Prometheus</a:t>
            </a:r>
            <a:r>
              <a:rPr lang="tr-TR" dirty="0"/>
              <a:t> uyarıları, </a:t>
            </a:r>
            <a:r>
              <a:rPr lang="tr-TR" dirty="0" err="1"/>
              <a:t>Jenkins'te</a:t>
            </a:r>
            <a:r>
              <a:rPr lang="tr-TR" dirty="0"/>
              <a:t> yeni bir test veya dağıtım süreci başlatacak şekilde yapılandırılabilir.</a:t>
            </a:r>
          </a:p>
          <a:p>
            <a:r>
              <a:rPr lang="tr-TR" b="1" dirty="0"/>
              <a:t>Özet:</a:t>
            </a:r>
            <a:endParaRPr lang="tr-TR" dirty="0"/>
          </a:p>
          <a:p>
            <a:r>
              <a:rPr lang="tr-TR" dirty="0" err="1"/>
              <a:t>Prometheus</a:t>
            </a:r>
            <a:r>
              <a:rPr lang="tr-TR" dirty="0"/>
              <a:t>: Sistem ve uygulama sağlığını izlemek için kullanılır.</a:t>
            </a:r>
          </a:p>
          <a:p>
            <a:r>
              <a:rPr lang="tr-TR" dirty="0" err="1"/>
              <a:t>Jenkins</a:t>
            </a:r>
            <a:r>
              <a:rPr lang="tr-TR" dirty="0"/>
              <a:t>: Yazılım geliştirme sürecinde otomasyon sağlamak için kullanılır.</a:t>
            </a:r>
          </a:p>
        </p:txBody>
      </p:sp>
    </p:spTree>
    <p:extLst>
      <p:ext uri="{BB962C8B-B14F-4D97-AF65-F5344CB8AC3E}">
        <p14:creationId xmlns:p14="http://schemas.microsoft.com/office/powerpoint/2010/main" val="21701348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683739" y="593126"/>
            <a:ext cx="1911179" cy="461665"/>
          </a:xfrm>
          <a:prstGeom prst="rect">
            <a:avLst/>
          </a:prstGeom>
          <a:noFill/>
        </p:spPr>
        <p:txBody>
          <a:bodyPr wrap="square" rtlCol="0">
            <a:spAutoFit/>
          </a:bodyPr>
          <a:lstStyle/>
          <a:p>
            <a:r>
              <a:rPr lang="tr-TR" sz="2400" b="1" dirty="0" smtClean="0"/>
              <a:t>47.Adım:</a:t>
            </a:r>
            <a:endParaRPr lang="tr-TR" sz="2400" b="1" dirty="0"/>
          </a:p>
        </p:txBody>
      </p:sp>
      <p:sp>
        <p:nvSpPr>
          <p:cNvPr id="3" name="Metin kutusu 2"/>
          <p:cNvSpPr txBox="1"/>
          <p:nvPr/>
        </p:nvSpPr>
        <p:spPr>
          <a:xfrm>
            <a:off x="683739" y="1054791"/>
            <a:ext cx="11607115" cy="5539978"/>
          </a:xfrm>
          <a:prstGeom prst="rect">
            <a:avLst/>
          </a:prstGeom>
          <a:noFill/>
        </p:spPr>
        <p:txBody>
          <a:bodyPr wrap="square" rtlCol="0">
            <a:spAutoFit/>
          </a:bodyPr>
          <a:lstStyle/>
          <a:p>
            <a:r>
              <a:rPr lang="tr-TR" sz="1600" dirty="0" err="1"/>
              <a:t>Ansible</a:t>
            </a:r>
            <a:r>
              <a:rPr lang="tr-TR" sz="1600" dirty="0"/>
              <a:t>, açık kaynaklı bir </a:t>
            </a:r>
            <a:r>
              <a:rPr lang="tr-TR" sz="1600" b="1" dirty="0"/>
              <a:t>otomasyon aracı</a:t>
            </a:r>
            <a:r>
              <a:rPr lang="tr-TR" sz="1600" dirty="0"/>
              <a:t> olup özellikle </a:t>
            </a:r>
            <a:r>
              <a:rPr lang="tr-TR" sz="1600" b="1" dirty="0"/>
              <a:t>yapılandırma yönetimi, uygulama dağıtımı, görev otomasyonu</a:t>
            </a:r>
            <a:r>
              <a:rPr lang="tr-TR" sz="1600" dirty="0"/>
              <a:t> gibi alanlarda kullanılır</a:t>
            </a:r>
            <a:r>
              <a:rPr lang="tr-TR" sz="1600" dirty="0" smtClean="0"/>
              <a:t>.</a:t>
            </a:r>
          </a:p>
          <a:p>
            <a:endParaRPr lang="tr-TR" sz="1600" dirty="0"/>
          </a:p>
          <a:p>
            <a:r>
              <a:rPr lang="tr-TR" sz="1600" dirty="0" err="1"/>
              <a:t>Ansible'ın</a:t>
            </a:r>
            <a:r>
              <a:rPr lang="tr-TR" sz="1600" dirty="0"/>
              <a:t> temel özellikleri şunlardır:</a:t>
            </a:r>
          </a:p>
          <a:p>
            <a:r>
              <a:rPr lang="tr-TR" sz="1600" b="1" dirty="0" err="1"/>
              <a:t>Agentsiz</a:t>
            </a:r>
            <a:r>
              <a:rPr lang="tr-TR" sz="1600" b="1" dirty="0"/>
              <a:t> mimari:</a:t>
            </a:r>
            <a:r>
              <a:rPr lang="tr-TR" sz="1600" dirty="0"/>
              <a:t> </a:t>
            </a:r>
            <a:r>
              <a:rPr lang="tr-TR" sz="1600" dirty="0" err="1"/>
              <a:t>Ansible</a:t>
            </a:r>
            <a:r>
              <a:rPr lang="tr-TR" sz="1600" dirty="0"/>
              <a:t>, yönetilen sistemlerde herhangi bir </a:t>
            </a:r>
            <a:r>
              <a:rPr lang="tr-TR" sz="1600" dirty="0" err="1"/>
              <a:t>agent</a:t>
            </a:r>
            <a:r>
              <a:rPr lang="tr-TR" sz="1600" dirty="0"/>
              <a:t> kurulumu gerektirmez. SSH bağlantısı kullanarak uzak sistemlere erişir ve komutlar çalıştırır. Bu sayede yönetim karmaşıklığı azaltır.</a:t>
            </a:r>
          </a:p>
          <a:p>
            <a:r>
              <a:rPr lang="tr-TR" sz="1600" b="1" dirty="0"/>
              <a:t>Kolay öğrenilebilir:</a:t>
            </a:r>
            <a:r>
              <a:rPr lang="tr-TR" sz="1600" dirty="0"/>
              <a:t> </a:t>
            </a:r>
            <a:r>
              <a:rPr lang="tr-TR" sz="1600" dirty="0" err="1"/>
              <a:t>Ansible</a:t>
            </a:r>
            <a:r>
              <a:rPr lang="tr-TR" sz="1600" dirty="0"/>
              <a:t>, YAML formatında basitçe okunabilen ve yazılabilen dosyalar kullanır. Bu sayede kodlama bilgisine gerek duymadan kullanılabilir.</a:t>
            </a:r>
          </a:p>
          <a:p>
            <a:r>
              <a:rPr lang="tr-TR" sz="1600" b="1" dirty="0"/>
              <a:t>Esneklik:</a:t>
            </a:r>
            <a:r>
              <a:rPr lang="tr-TR" sz="1600" dirty="0"/>
              <a:t> </a:t>
            </a:r>
            <a:r>
              <a:rPr lang="tr-TR" sz="1600" dirty="0" err="1"/>
              <a:t>Ansible</a:t>
            </a:r>
            <a:r>
              <a:rPr lang="tr-TR" sz="1600" dirty="0"/>
              <a:t>, farklı işletim sistemlerini, ağ cihazlarını ve bulut platformlarını yönetebilir.</a:t>
            </a:r>
          </a:p>
          <a:p>
            <a:r>
              <a:rPr lang="tr-TR" sz="1600" b="1" dirty="0"/>
              <a:t>Modüler yapı:</a:t>
            </a:r>
            <a:r>
              <a:rPr lang="tr-TR" sz="1600" dirty="0"/>
              <a:t> </a:t>
            </a:r>
            <a:r>
              <a:rPr lang="tr-TR" sz="1600" dirty="0" err="1"/>
              <a:t>Ansible</a:t>
            </a:r>
            <a:r>
              <a:rPr lang="tr-TR" sz="1600" dirty="0"/>
              <a:t>, modüler bir yapıya sahiptir. İhtiyacınıza göre farklı modülleri kullanarak çeşitli görevler otomatikleştirebilirsiniz.</a:t>
            </a:r>
          </a:p>
          <a:p>
            <a:r>
              <a:rPr lang="tr-TR" sz="1600" b="1" dirty="0"/>
              <a:t>Envanter yönetimi:</a:t>
            </a:r>
            <a:r>
              <a:rPr lang="tr-TR" sz="1600" dirty="0"/>
              <a:t> </a:t>
            </a:r>
            <a:r>
              <a:rPr lang="tr-TR" sz="1600" dirty="0" err="1"/>
              <a:t>Ansible</a:t>
            </a:r>
            <a:r>
              <a:rPr lang="tr-TR" sz="1600" dirty="0"/>
              <a:t>, yönetilen sistemlerin bir envanterini tutar. Bu envanter, sistemlerin IP adresleri, </a:t>
            </a:r>
            <a:r>
              <a:rPr lang="tr-TR" sz="1600" dirty="0" err="1"/>
              <a:t>hostname'leri</a:t>
            </a:r>
            <a:r>
              <a:rPr lang="tr-TR" sz="1600" dirty="0"/>
              <a:t>, grupları gibi bilgileri içerir</a:t>
            </a:r>
            <a:r>
              <a:rPr lang="tr-TR" sz="1600" dirty="0" smtClean="0"/>
              <a:t>.</a:t>
            </a:r>
          </a:p>
          <a:p>
            <a:endParaRPr lang="tr-TR" sz="1600" dirty="0"/>
          </a:p>
          <a:p>
            <a:r>
              <a:rPr lang="tr-TR" sz="1600" b="1" dirty="0" err="1"/>
              <a:t>Ansible'ın</a:t>
            </a:r>
            <a:r>
              <a:rPr lang="tr-TR" sz="1600" b="1" dirty="0"/>
              <a:t> Faydaları</a:t>
            </a:r>
            <a:r>
              <a:rPr lang="tr-TR" sz="1600" b="1" dirty="0" smtClean="0"/>
              <a:t>:</a:t>
            </a:r>
          </a:p>
          <a:p>
            <a:r>
              <a:rPr lang="tr-TR" sz="1600" b="1" dirty="0"/>
              <a:t>Hızlı ve verimli:</a:t>
            </a:r>
            <a:r>
              <a:rPr lang="tr-TR" sz="1600" dirty="0"/>
              <a:t> </a:t>
            </a:r>
            <a:r>
              <a:rPr lang="tr-TR" sz="1600" dirty="0" err="1"/>
              <a:t>Ansible</a:t>
            </a:r>
            <a:r>
              <a:rPr lang="tr-TR" sz="1600" dirty="0"/>
              <a:t>, kod yazmaya gerek duymadan hızlı bir şekilde otomasyon sağlayabilir.</a:t>
            </a:r>
          </a:p>
          <a:p>
            <a:r>
              <a:rPr lang="tr-TR" sz="1600" b="1" dirty="0"/>
              <a:t>Tutarlılık:</a:t>
            </a:r>
            <a:r>
              <a:rPr lang="tr-TR" sz="1600" dirty="0"/>
              <a:t> </a:t>
            </a:r>
            <a:r>
              <a:rPr lang="tr-TR" sz="1600" dirty="0" err="1"/>
              <a:t>Ansible</a:t>
            </a:r>
            <a:r>
              <a:rPr lang="tr-TR" sz="1600" dirty="0"/>
              <a:t> ile otomatikleştirilmiş görevler her seferinde aynı şekilde yürütülür, böylece hataların azaltılmasına yardımcı olur.</a:t>
            </a:r>
          </a:p>
          <a:p>
            <a:r>
              <a:rPr lang="tr-TR" sz="1600" b="1" dirty="0"/>
              <a:t>Ölçeklenebilirlik:</a:t>
            </a:r>
            <a:r>
              <a:rPr lang="tr-TR" sz="1600" dirty="0"/>
              <a:t> </a:t>
            </a:r>
            <a:r>
              <a:rPr lang="tr-TR" sz="1600" dirty="0" err="1"/>
              <a:t>Ansible</a:t>
            </a:r>
            <a:r>
              <a:rPr lang="tr-TR" sz="1600" dirty="0"/>
              <a:t>, büyük altyapıları bile kolayca yönetebilir.</a:t>
            </a:r>
          </a:p>
          <a:p>
            <a:r>
              <a:rPr lang="tr-TR" sz="1600" b="1" dirty="0"/>
              <a:t>Azaltılmış maliyet:</a:t>
            </a:r>
            <a:r>
              <a:rPr lang="tr-TR" sz="1600" dirty="0"/>
              <a:t> </a:t>
            </a:r>
            <a:r>
              <a:rPr lang="tr-TR" sz="1600" dirty="0" err="1"/>
              <a:t>Ansible</a:t>
            </a:r>
            <a:r>
              <a:rPr lang="tr-TR" sz="1600" dirty="0"/>
              <a:t>, açık kaynaklı bir araçtır ve kurulumu ücretsizdir. Ayrıca, otomasyon ile manuel işlemlerden tasarruf sağlanarak maliyet düşürülür.</a:t>
            </a:r>
          </a:p>
          <a:p>
            <a:endParaRPr lang="tr-TR" dirty="0"/>
          </a:p>
        </p:txBody>
      </p:sp>
    </p:spTree>
    <p:extLst>
      <p:ext uri="{BB962C8B-B14F-4D97-AF65-F5344CB8AC3E}">
        <p14:creationId xmlns:p14="http://schemas.microsoft.com/office/powerpoint/2010/main" val="39977639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00215" y="560174"/>
            <a:ext cx="1787611" cy="461665"/>
          </a:xfrm>
          <a:prstGeom prst="rect">
            <a:avLst/>
          </a:prstGeom>
          <a:noFill/>
        </p:spPr>
        <p:txBody>
          <a:bodyPr wrap="square" rtlCol="0">
            <a:spAutoFit/>
          </a:bodyPr>
          <a:lstStyle/>
          <a:p>
            <a:r>
              <a:rPr lang="tr-TR" sz="2400" b="1" dirty="0" smtClean="0"/>
              <a:t>48.Adım:</a:t>
            </a:r>
            <a:endParaRPr lang="tr-TR" sz="2400" b="1" dirty="0"/>
          </a:p>
        </p:txBody>
      </p:sp>
      <p:sp>
        <p:nvSpPr>
          <p:cNvPr id="3" name="Metin kutusu 2"/>
          <p:cNvSpPr txBox="1"/>
          <p:nvPr/>
        </p:nvSpPr>
        <p:spPr>
          <a:xfrm>
            <a:off x="700215" y="1021839"/>
            <a:ext cx="10882183" cy="5078313"/>
          </a:xfrm>
          <a:prstGeom prst="rect">
            <a:avLst/>
          </a:prstGeom>
          <a:noFill/>
        </p:spPr>
        <p:txBody>
          <a:bodyPr wrap="square" rtlCol="0">
            <a:spAutoFit/>
          </a:bodyPr>
          <a:lstStyle/>
          <a:p>
            <a:r>
              <a:rPr lang="tr-TR" b="1" dirty="0" err="1"/>
              <a:t>Kubernetes</a:t>
            </a:r>
            <a:r>
              <a:rPr lang="tr-TR" b="1" dirty="0"/>
              <a:t> Nedir?</a:t>
            </a:r>
          </a:p>
          <a:p>
            <a:r>
              <a:rPr lang="tr-TR" dirty="0" err="1"/>
              <a:t>Kubernetes</a:t>
            </a:r>
            <a:r>
              <a:rPr lang="tr-TR" dirty="0"/>
              <a:t>, </a:t>
            </a:r>
            <a:r>
              <a:rPr lang="tr-TR" b="1" dirty="0"/>
              <a:t>konteyner</a:t>
            </a:r>
            <a:r>
              <a:rPr lang="tr-TR" dirty="0"/>
              <a:t> tabanlı uygulamaları yönetmek için kullanılan açık kaynaklı bir platformdur. Google tarafından geliştirilmiş ve </a:t>
            </a:r>
            <a:r>
              <a:rPr lang="tr-TR" dirty="0" err="1"/>
              <a:t>Cloud</a:t>
            </a:r>
            <a:r>
              <a:rPr lang="tr-TR" dirty="0"/>
              <a:t> </a:t>
            </a:r>
            <a:r>
              <a:rPr lang="tr-TR" dirty="0" err="1"/>
              <a:t>Native</a:t>
            </a:r>
            <a:r>
              <a:rPr lang="tr-TR" dirty="0"/>
              <a:t> Computing Foundation tarafından yönetilmektedir. </a:t>
            </a:r>
            <a:r>
              <a:rPr lang="tr-TR" dirty="0" err="1"/>
              <a:t>Kubernetes</a:t>
            </a:r>
            <a:r>
              <a:rPr lang="tr-TR" dirty="0"/>
              <a:t>, konteynerleri bir araya getirerek, </a:t>
            </a:r>
            <a:r>
              <a:rPr lang="tr-TR" b="1" dirty="0"/>
              <a:t>kümeler</a:t>
            </a:r>
            <a:r>
              <a:rPr lang="tr-TR" dirty="0"/>
              <a:t> halinde çalıştırabilmenizi ve yönetmenizi sağlar. Bu sayede uygulamalarınızı daha kolay bir şekilde </a:t>
            </a:r>
            <a:r>
              <a:rPr lang="tr-TR" b="1" dirty="0"/>
              <a:t>ölçeklendirebilir</a:t>
            </a:r>
            <a:r>
              <a:rPr lang="tr-TR" dirty="0"/>
              <a:t>, </a:t>
            </a:r>
            <a:r>
              <a:rPr lang="tr-TR" b="1" dirty="0"/>
              <a:t>yönetebilir</a:t>
            </a:r>
            <a:r>
              <a:rPr lang="tr-TR" dirty="0"/>
              <a:t> ve </a:t>
            </a:r>
            <a:r>
              <a:rPr lang="tr-TR" b="1" dirty="0"/>
              <a:t>yüksek kullanılabilirlik</a:t>
            </a:r>
            <a:r>
              <a:rPr lang="tr-TR" dirty="0"/>
              <a:t> sağlayabilirsiniz</a:t>
            </a:r>
            <a:r>
              <a:rPr lang="tr-TR" dirty="0" smtClean="0"/>
              <a:t>.</a:t>
            </a:r>
          </a:p>
          <a:p>
            <a:endParaRPr lang="tr-TR" dirty="0"/>
          </a:p>
          <a:p>
            <a:r>
              <a:rPr lang="tr-TR" b="1" dirty="0" err="1"/>
              <a:t>Kubernetes'in</a:t>
            </a:r>
            <a:r>
              <a:rPr lang="tr-TR" b="1" dirty="0"/>
              <a:t> temel özellikleri şunlardır:</a:t>
            </a:r>
            <a:endParaRPr lang="tr-TR" dirty="0"/>
          </a:p>
          <a:p>
            <a:r>
              <a:rPr lang="tr-TR" b="1" dirty="0"/>
              <a:t>Konteyner </a:t>
            </a:r>
            <a:r>
              <a:rPr lang="tr-TR" b="1" dirty="0" err="1"/>
              <a:t>orkestrasyonu</a:t>
            </a:r>
            <a:r>
              <a:rPr lang="tr-TR" b="1" dirty="0"/>
              <a:t>:</a:t>
            </a:r>
            <a:r>
              <a:rPr lang="tr-TR" dirty="0"/>
              <a:t> </a:t>
            </a:r>
            <a:r>
              <a:rPr lang="tr-TR" dirty="0" err="1"/>
              <a:t>Kubernetes</a:t>
            </a:r>
            <a:r>
              <a:rPr lang="tr-TR" dirty="0"/>
              <a:t>, </a:t>
            </a:r>
            <a:r>
              <a:rPr lang="tr-TR" dirty="0" err="1"/>
              <a:t>Docker</a:t>
            </a:r>
            <a:r>
              <a:rPr lang="tr-TR" dirty="0"/>
              <a:t> ve diğer </a:t>
            </a:r>
            <a:r>
              <a:rPr lang="tr-TR" dirty="0" err="1"/>
              <a:t>konteynerleştirme</a:t>
            </a:r>
            <a:r>
              <a:rPr lang="tr-TR" dirty="0"/>
              <a:t> platformlarıyla uyumludur ve konteynerlerinizi otomatik olarak başlatabilir, durdurabilir, ölçeklendirebilir ve yük dengelemesini sağlayabilir.</a:t>
            </a:r>
          </a:p>
          <a:p>
            <a:r>
              <a:rPr lang="tr-TR" b="1" dirty="0"/>
              <a:t>Yüksek kullanılabilirlik:</a:t>
            </a:r>
            <a:r>
              <a:rPr lang="tr-TR" dirty="0"/>
              <a:t> </a:t>
            </a:r>
            <a:r>
              <a:rPr lang="tr-TR" dirty="0" err="1"/>
              <a:t>Kubernetes</a:t>
            </a:r>
            <a:r>
              <a:rPr lang="tr-TR" dirty="0"/>
              <a:t>, uygulamalarınızın kesintisiz çalışmasını sağlamak için otomatik hata toleransı ve yük devri gibi özellikler sunar.</a:t>
            </a:r>
          </a:p>
          <a:p>
            <a:r>
              <a:rPr lang="tr-TR" b="1" dirty="0"/>
              <a:t>Otomasyon:</a:t>
            </a:r>
            <a:r>
              <a:rPr lang="tr-TR" dirty="0"/>
              <a:t> </a:t>
            </a:r>
            <a:r>
              <a:rPr lang="tr-TR" dirty="0" err="1"/>
              <a:t>Kubernetes</a:t>
            </a:r>
            <a:r>
              <a:rPr lang="tr-TR" dirty="0"/>
              <a:t>, CI/CD </a:t>
            </a:r>
            <a:r>
              <a:rPr lang="tr-TR" dirty="0" err="1"/>
              <a:t>pipeline'ları</a:t>
            </a:r>
            <a:r>
              <a:rPr lang="tr-TR" dirty="0"/>
              <a:t> ile entegre edilebilir ve uygulama dağıtımlarını otomatikleştirebilir.</a:t>
            </a:r>
          </a:p>
          <a:p>
            <a:r>
              <a:rPr lang="tr-TR" b="1" dirty="0"/>
              <a:t>Ölçeklenebilirlik:</a:t>
            </a:r>
            <a:r>
              <a:rPr lang="tr-TR" dirty="0"/>
              <a:t> </a:t>
            </a:r>
            <a:r>
              <a:rPr lang="tr-TR" dirty="0" err="1"/>
              <a:t>Kubernetes</a:t>
            </a:r>
            <a:r>
              <a:rPr lang="tr-TR" dirty="0"/>
              <a:t>, uygulamalarınızı ihtiyaç duydukça otomatik olarak ölçeklendirebilir.</a:t>
            </a:r>
          </a:p>
          <a:p>
            <a:r>
              <a:rPr lang="tr-TR" b="1" dirty="0"/>
              <a:t>Platform bağımsızlık:</a:t>
            </a:r>
            <a:r>
              <a:rPr lang="tr-TR" dirty="0"/>
              <a:t> </a:t>
            </a:r>
            <a:r>
              <a:rPr lang="tr-TR" dirty="0" err="1"/>
              <a:t>Kubernetes</a:t>
            </a:r>
            <a:r>
              <a:rPr lang="tr-TR" dirty="0"/>
              <a:t>, hem yerel hem de bulut ortamlarında çalışabilir.</a:t>
            </a:r>
          </a:p>
        </p:txBody>
      </p:sp>
    </p:spTree>
    <p:extLst>
      <p:ext uri="{BB962C8B-B14F-4D97-AF65-F5344CB8AC3E}">
        <p14:creationId xmlns:p14="http://schemas.microsoft.com/office/powerpoint/2010/main" val="2189641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p:cNvSpPr txBox="1"/>
          <p:nvPr/>
        </p:nvSpPr>
        <p:spPr>
          <a:xfrm>
            <a:off x="749643" y="757881"/>
            <a:ext cx="1324402" cy="738664"/>
          </a:xfrm>
          <a:prstGeom prst="rect">
            <a:avLst/>
          </a:prstGeom>
          <a:noFill/>
        </p:spPr>
        <p:txBody>
          <a:bodyPr wrap="none" rtlCol="0">
            <a:spAutoFit/>
          </a:bodyPr>
          <a:lstStyle/>
          <a:p>
            <a:r>
              <a:rPr lang="tr-TR" sz="2400" b="1" dirty="0" smtClean="0"/>
              <a:t>3.Adım:</a:t>
            </a:r>
          </a:p>
          <a:p>
            <a:endParaRPr lang="tr-TR" dirty="0"/>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43" y="1298837"/>
            <a:ext cx="7250797" cy="4532987"/>
          </a:xfrm>
          <a:prstGeom prst="rect">
            <a:avLst/>
          </a:prstGeom>
        </p:spPr>
      </p:pic>
    </p:spTree>
    <p:extLst>
      <p:ext uri="{BB962C8B-B14F-4D97-AF65-F5344CB8AC3E}">
        <p14:creationId xmlns:p14="http://schemas.microsoft.com/office/powerpoint/2010/main" val="33910273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700215" y="560174"/>
            <a:ext cx="1787611" cy="461665"/>
          </a:xfrm>
          <a:prstGeom prst="rect">
            <a:avLst/>
          </a:prstGeom>
          <a:noFill/>
        </p:spPr>
        <p:txBody>
          <a:bodyPr wrap="square" rtlCol="0">
            <a:spAutoFit/>
          </a:bodyPr>
          <a:lstStyle/>
          <a:p>
            <a:r>
              <a:rPr lang="tr-TR" sz="2400" b="1" dirty="0" smtClean="0"/>
              <a:t>49.Adım:</a:t>
            </a:r>
            <a:endParaRPr lang="tr-TR" sz="2400" b="1" dirty="0"/>
          </a:p>
        </p:txBody>
      </p:sp>
      <p:sp>
        <p:nvSpPr>
          <p:cNvPr id="6" name="Metin kutusu 5"/>
          <p:cNvSpPr txBox="1"/>
          <p:nvPr/>
        </p:nvSpPr>
        <p:spPr>
          <a:xfrm>
            <a:off x="700215" y="1021839"/>
            <a:ext cx="10791567" cy="5078313"/>
          </a:xfrm>
          <a:prstGeom prst="rect">
            <a:avLst/>
          </a:prstGeom>
          <a:noFill/>
        </p:spPr>
        <p:txBody>
          <a:bodyPr wrap="square" rtlCol="0">
            <a:spAutoFit/>
          </a:bodyPr>
          <a:lstStyle/>
          <a:p>
            <a:r>
              <a:rPr lang="tr-TR" dirty="0" err="1"/>
              <a:t>Datadog</a:t>
            </a:r>
            <a:r>
              <a:rPr lang="tr-TR" dirty="0"/>
              <a:t> </a:t>
            </a:r>
            <a:r>
              <a:rPr lang="tr-TR" dirty="0" err="1"/>
              <a:t>Monitoring</a:t>
            </a:r>
            <a:r>
              <a:rPr lang="tr-TR" dirty="0"/>
              <a:t>, bulut tabanlı bir </a:t>
            </a:r>
            <a:r>
              <a:rPr lang="tr-TR" b="1" dirty="0"/>
              <a:t>izleme ve analitik platformudur</a:t>
            </a:r>
            <a:r>
              <a:rPr lang="tr-TR" dirty="0"/>
              <a:t>. Bu platform, bilgi teknolojileri (IT) ekiplerinin ve </a:t>
            </a:r>
            <a:r>
              <a:rPr lang="tr-TR" dirty="0" err="1"/>
              <a:t>DevOps</a:t>
            </a:r>
            <a:r>
              <a:rPr lang="tr-TR" dirty="0"/>
              <a:t> ekiplerinin altyapılarını, uygulamalarını, üçüncü taraf hizmetlerini ve kullanıcı deneyimlerini merkezi bir yerden izlemesine, sorun gidermesine ve optimize etmesine yardımcı olur</a:t>
            </a:r>
            <a:r>
              <a:rPr lang="tr-TR" dirty="0" smtClean="0"/>
              <a:t>.</a:t>
            </a:r>
          </a:p>
          <a:p>
            <a:endParaRPr lang="tr-TR" dirty="0"/>
          </a:p>
          <a:p>
            <a:r>
              <a:rPr lang="tr-TR" b="1" dirty="0" err="1"/>
              <a:t>Datadog</a:t>
            </a:r>
            <a:r>
              <a:rPr lang="tr-TR" b="1" dirty="0"/>
              <a:t> </a:t>
            </a:r>
            <a:r>
              <a:rPr lang="tr-TR" b="1" dirty="0" err="1"/>
              <a:t>Monitoring'in</a:t>
            </a:r>
            <a:r>
              <a:rPr lang="tr-TR" b="1" dirty="0"/>
              <a:t> temel özellikleri şunlardır</a:t>
            </a:r>
            <a:r>
              <a:rPr lang="tr-TR" b="1" dirty="0" smtClean="0"/>
              <a:t>:</a:t>
            </a:r>
          </a:p>
          <a:p>
            <a:endParaRPr lang="tr-TR" dirty="0"/>
          </a:p>
          <a:p>
            <a:r>
              <a:rPr lang="tr-TR" b="1" dirty="0"/>
              <a:t>Altyapı izleme:</a:t>
            </a:r>
            <a:r>
              <a:rPr lang="tr-TR" dirty="0"/>
              <a:t> Sunucular, </a:t>
            </a:r>
            <a:r>
              <a:rPr lang="tr-TR" dirty="0" err="1"/>
              <a:t>konteynerlar</a:t>
            </a:r>
            <a:r>
              <a:rPr lang="tr-TR" dirty="0"/>
              <a:t>, ağ cihazları ve diğer altyapı bileşenlerinin performansını ve kaynak kullanımını izler.</a:t>
            </a:r>
          </a:p>
          <a:p>
            <a:r>
              <a:rPr lang="tr-TR" b="1" dirty="0"/>
              <a:t>Uygulama izleme:</a:t>
            </a:r>
            <a:r>
              <a:rPr lang="tr-TR" dirty="0"/>
              <a:t> Uygulamaların performansını, hatalarını ve izlerini izler.</a:t>
            </a:r>
          </a:p>
          <a:p>
            <a:r>
              <a:rPr lang="tr-TR" b="1" dirty="0"/>
              <a:t>APM (Uygulama Performans Yönetimi):</a:t>
            </a:r>
            <a:r>
              <a:rPr lang="tr-TR" dirty="0"/>
              <a:t> Karmaşık uygulamaların performansını derinlemesine analiz eder ve kullanıcı deneyimini iyileştirir.</a:t>
            </a:r>
          </a:p>
          <a:p>
            <a:r>
              <a:rPr lang="tr-TR" b="1" dirty="0" err="1"/>
              <a:t>Log</a:t>
            </a:r>
            <a:r>
              <a:rPr lang="tr-TR" b="1" dirty="0"/>
              <a:t> yönetimi:</a:t>
            </a:r>
            <a:r>
              <a:rPr lang="tr-TR" dirty="0"/>
              <a:t> Farklı kaynaklardan gelen </a:t>
            </a:r>
            <a:r>
              <a:rPr lang="tr-TR" dirty="0" err="1"/>
              <a:t>logları</a:t>
            </a:r>
            <a:r>
              <a:rPr lang="tr-TR" dirty="0"/>
              <a:t> toplar, filtreler ve analiz eder.</a:t>
            </a:r>
          </a:p>
          <a:p>
            <a:r>
              <a:rPr lang="tr-TR" dirty="0"/>
              <a:t>** sentetik izleme:** Kullanıcı deneyimini gerçek kullanıcı senaryolarını </a:t>
            </a:r>
            <a:r>
              <a:rPr lang="tr-TR" dirty="0" err="1"/>
              <a:t>simüle</a:t>
            </a:r>
            <a:r>
              <a:rPr lang="tr-TR" dirty="0"/>
              <a:t> ederek izler.</a:t>
            </a:r>
          </a:p>
          <a:p>
            <a:r>
              <a:rPr lang="tr-TR" b="1" dirty="0"/>
              <a:t>Uyarı sistemi:</a:t>
            </a:r>
            <a:r>
              <a:rPr lang="tr-TR" dirty="0"/>
              <a:t> Önemli olaylar ve performans sorunları için uyarılar oluşturur ve gönderir.</a:t>
            </a:r>
          </a:p>
          <a:p>
            <a:r>
              <a:rPr lang="tr-TR" b="1" dirty="0"/>
              <a:t>Gösterge panosu ve raporlama:</a:t>
            </a:r>
            <a:r>
              <a:rPr lang="tr-TR" dirty="0"/>
              <a:t> Verileri görselleştirir ve özelleştirilebilir gösterge panoları ve raporlar oluşturur.</a:t>
            </a:r>
          </a:p>
          <a:p>
            <a:endParaRPr lang="tr-TR" dirty="0"/>
          </a:p>
        </p:txBody>
      </p:sp>
    </p:spTree>
    <p:extLst>
      <p:ext uri="{BB962C8B-B14F-4D97-AF65-F5344CB8AC3E}">
        <p14:creationId xmlns:p14="http://schemas.microsoft.com/office/powerpoint/2010/main" val="10475482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700215" y="502162"/>
            <a:ext cx="1787611" cy="461665"/>
          </a:xfrm>
          <a:prstGeom prst="rect">
            <a:avLst/>
          </a:prstGeom>
          <a:noFill/>
        </p:spPr>
        <p:txBody>
          <a:bodyPr wrap="square" rtlCol="0">
            <a:spAutoFit/>
          </a:bodyPr>
          <a:lstStyle/>
          <a:p>
            <a:r>
              <a:rPr lang="tr-TR" sz="2400" b="1" dirty="0" smtClean="0"/>
              <a:t>50.Adım:</a:t>
            </a:r>
            <a:endParaRPr lang="tr-TR" sz="2400" b="1" dirty="0"/>
          </a:p>
        </p:txBody>
      </p:sp>
      <p:sp>
        <p:nvSpPr>
          <p:cNvPr id="4" name="Metin kutusu 3"/>
          <p:cNvSpPr txBox="1"/>
          <p:nvPr/>
        </p:nvSpPr>
        <p:spPr>
          <a:xfrm>
            <a:off x="700215" y="963827"/>
            <a:ext cx="10116065" cy="4247317"/>
          </a:xfrm>
          <a:prstGeom prst="rect">
            <a:avLst/>
          </a:prstGeom>
          <a:noFill/>
        </p:spPr>
        <p:txBody>
          <a:bodyPr wrap="square" rtlCol="0">
            <a:spAutoFit/>
          </a:bodyPr>
          <a:lstStyle/>
          <a:p>
            <a:r>
              <a:rPr lang="tr-TR" dirty="0" err="1"/>
              <a:t>Kanban</a:t>
            </a:r>
            <a:r>
              <a:rPr lang="tr-TR" dirty="0"/>
              <a:t>, iş akışını yönetmek için kullanılan </a:t>
            </a:r>
            <a:r>
              <a:rPr lang="tr-TR" b="1" dirty="0" err="1"/>
              <a:t>vizüel</a:t>
            </a:r>
            <a:r>
              <a:rPr lang="tr-TR" dirty="0"/>
              <a:t> bir yöntemdir. İlk olarak Toyota tarafından üretim süreçlerini iyileştirmek için geliştirilmiştir. </a:t>
            </a:r>
            <a:r>
              <a:rPr lang="tr-TR" dirty="0" err="1"/>
              <a:t>Kanban</a:t>
            </a:r>
            <a:r>
              <a:rPr lang="tr-TR" dirty="0"/>
              <a:t>, şu anda yazılım geliştirme, pazarlama, insan kaynakları gibi farklı alanlarda kullanılan çevik bir yönetim metodudur</a:t>
            </a:r>
            <a:r>
              <a:rPr lang="tr-TR" dirty="0" smtClean="0"/>
              <a:t>.</a:t>
            </a:r>
          </a:p>
          <a:p>
            <a:endParaRPr lang="tr-TR" dirty="0"/>
          </a:p>
          <a:p>
            <a:r>
              <a:rPr lang="tr-TR" dirty="0" err="1"/>
              <a:t>Kanban'ın</a:t>
            </a:r>
            <a:r>
              <a:rPr lang="tr-TR" dirty="0"/>
              <a:t> temel prensipleri şunlardır:</a:t>
            </a:r>
          </a:p>
          <a:p>
            <a:r>
              <a:rPr lang="tr-TR" b="1" dirty="0"/>
              <a:t>İş öğelerini görselleştirmek:</a:t>
            </a:r>
            <a:r>
              <a:rPr lang="tr-TR" dirty="0"/>
              <a:t> </a:t>
            </a:r>
            <a:r>
              <a:rPr lang="tr-TR" dirty="0" err="1"/>
              <a:t>Kanban</a:t>
            </a:r>
            <a:r>
              <a:rPr lang="tr-TR" dirty="0"/>
              <a:t> </a:t>
            </a:r>
            <a:r>
              <a:rPr lang="tr-TR" dirty="0" err="1"/>
              <a:t>board'ları</a:t>
            </a:r>
            <a:r>
              <a:rPr lang="tr-TR" dirty="0"/>
              <a:t> adı verilen panolar üzerinde iş öğeleri (görevler, projeler) kartlar veya yapışkanlı notlar ile temsil edilir. Bu sayede işin akışı ve her bir iş öğesinin durumu kolayca takip edilebilir.</a:t>
            </a:r>
          </a:p>
          <a:p>
            <a:r>
              <a:rPr lang="tr-TR" b="1" dirty="0"/>
              <a:t>İş akışını sınırlandırmak:</a:t>
            </a:r>
            <a:r>
              <a:rPr lang="tr-TR" dirty="0"/>
              <a:t> </a:t>
            </a:r>
            <a:r>
              <a:rPr lang="tr-TR" dirty="0" err="1"/>
              <a:t>Kanban</a:t>
            </a:r>
            <a:r>
              <a:rPr lang="tr-TR" dirty="0"/>
              <a:t> sistemlerinde, aynı anda devam eden iş miktarı (WIP - </a:t>
            </a:r>
            <a:r>
              <a:rPr lang="tr-TR" dirty="0" err="1"/>
              <a:t>Work</a:t>
            </a:r>
            <a:r>
              <a:rPr lang="tr-TR" dirty="0"/>
              <a:t> in </a:t>
            </a:r>
            <a:r>
              <a:rPr lang="tr-TR" dirty="0" err="1"/>
              <a:t>Progress</a:t>
            </a:r>
            <a:r>
              <a:rPr lang="tr-TR" dirty="0"/>
              <a:t>) sınırlandırılır. Bu sayede takım odaklanabilir, işler yığılmadan akıcı bir şekilde tamamlanır.</a:t>
            </a:r>
          </a:p>
          <a:p>
            <a:r>
              <a:rPr lang="tr-TR" b="1" dirty="0"/>
              <a:t>Sürekli akışı sağlamak:</a:t>
            </a:r>
            <a:r>
              <a:rPr lang="tr-TR" dirty="0"/>
              <a:t> Yeni iş öğeleri ancak devam eden işler tamamlandıkça sisteme alınır. Bu sayede işlerin tamamlanması hızlanır ve teslim süreleri kısalır.</a:t>
            </a:r>
          </a:p>
          <a:p>
            <a:r>
              <a:rPr lang="tr-TR" b="1" dirty="0"/>
              <a:t>Sürekli iyileştirmek:</a:t>
            </a:r>
            <a:r>
              <a:rPr lang="tr-TR" dirty="0"/>
              <a:t> </a:t>
            </a:r>
            <a:r>
              <a:rPr lang="tr-TR" dirty="0" err="1"/>
              <a:t>Kanban</a:t>
            </a:r>
            <a:r>
              <a:rPr lang="tr-TR" dirty="0"/>
              <a:t>, sürekli iyileştirme felsefesini benimser. Takım düzenli olarak bir araya gelerek iş akışını gözden geçirir ve iyileştirme adımları atar.</a:t>
            </a:r>
          </a:p>
        </p:txBody>
      </p:sp>
    </p:spTree>
    <p:extLst>
      <p:ext uri="{BB962C8B-B14F-4D97-AF65-F5344CB8AC3E}">
        <p14:creationId xmlns:p14="http://schemas.microsoft.com/office/powerpoint/2010/main" val="3366864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700215" y="502162"/>
            <a:ext cx="1787611" cy="461665"/>
          </a:xfrm>
          <a:prstGeom prst="rect">
            <a:avLst/>
          </a:prstGeom>
          <a:noFill/>
        </p:spPr>
        <p:txBody>
          <a:bodyPr wrap="square" rtlCol="0">
            <a:spAutoFit/>
          </a:bodyPr>
          <a:lstStyle/>
          <a:p>
            <a:r>
              <a:rPr lang="tr-TR" sz="2400" b="1" dirty="0" smtClean="0"/>
              <a:t>51.Adım:</a:t>
            </a:r>
            <a:endParaRPr lang="tr-TR" sz="2400" b="1" dirty="0"/>
          </a:p>
        </p:txBody>
      </p:sp>
      <p:sp>
        <p:nvSpPr>
          <p:cNvPr id="4" name="Metin kutusu 3"/>
          <p:cNvSpPr txBox="1"/>
          <p:nvPr/>
        </p:nvSpPr>
        <p:spPr>
          <a:xfrm>
            <a:off x="700215" y="963827"/>
            <a:ext cx="9267567" cy="5078313"/>
          </a:xfrm>
          <a:prstGeom prst="rect">
            <a:avLst/>
          </a:prstGeom>
          <a:noFill/>
        </p:spPr>
        <p:txBody>
          <a:bodyPr wrap="square" rtlCol="0">
            <a:spAutoFit/>
          </a:bodyPr>
          <a:lstStyle/>
          <a:p>
            <a:r>
              <a:rPr lang="tr-TR" b="1" dirty="0" err="1"/>
              <a:t>DevOps</a:t>
            </a:r>
            <a:r>
              <a:rPr lang="tr-TR" b="1" dirty="0"/>
              <a:t> Nedir?</a:t>
            </a:r>
          </a:p>
          <a:p>
            <a:r>
              <a:rPr lang="tr-TR" dirty="0" err="1"/>
              <a:t>DevOps</a:t>
            </a:r>
            <a:r>
              <a:rPr lang="tr-TR" dirty="0"/>
              <a:t>, </a:t>
            </a:r>
            <a:r>
              <a:rPr lang="tr-TR" b="1" dirty="0"/>
              <a:t>geliştirme (</a:t>
            </a:r>
            <a:r>
              <a:rPr lang="tr-TR" b="1" dirty="0" err="1"/>
              <a:t>development</a:t>
            </a:r>
            <a:r>
              <a:rPr lang="tr-TR" b="1" dirty="0"/>
              <a:t>)</a:t>
            </a:r>
            <a:r>
              <a:rPr lang="tr-TR" dirty="0"/>
              <a:t> ve </a:t>
            </a:r>
            <a:r>
              <a:rPr lang="tr-TR" b="1" dirty="0"/>
              <a:t>operasyonlar (</a:t>
            </a:r>
            <a:r>
              <a:rPr lang="tr-TR" b="1" dirty="0" err="1"/>
              <a:t>operations</a:t>
            </a:r>
            <a:r>
              <a:rPr lang="tr-TR" b="1" dirty="0"/>
              <a:t>)</a:t>
            </a:r>
            <a:r>
              <a:rPr lang="tr-TR" dirty="0"/>
              <a:t> kelimelerinin birleşimidir. Yazılım geliştirme ve BT operasyonlarının bir araya gelerek daha hızlı ve daha güvenilir yazılım teslimini sağlamayı amaçlayan bir kültürel ve uygulamalı bir değişimdir</a:t>
            </a:r>
            <a:r>
              <a:rPr lang="tr-TR" dirty="0" smtClean="0"/>
              <a:t>.</a:t>
            </a:r>
          </a:p>
          <a:p>
            <a:endParaRPr lang="tr-TR" dirty="0"/>
          </a:p>
          <a:p>
            <a:r>
              <a:rPr lang="tr-TR" b="1" dirty="0" err="1"/>
              <a:t>DevOps'un</a:t>
            </a:r>
            <a:r>
              <a:rPr lang="tr-TR" b="1" dirty="0"/>
              <a:t> Temel Prensipleri:</a:t>
            </a:r>
            <a:endParaRPr lang="tr-TR" dirty="0"/>
          </a:p>
          <a:p>
            <a:r>
              <a:rPr lang="tr-TR" b="1" dirty="0"/>
              <a:t>İletişim ve İşbirliği:</a:t>
            </a:r>
            <a:r>
              <a:rPr lang="tr-TR" dirty="0"/>
              <a:t> Geliştirme ve operasyon ekipleri arasındaki iletişim ve işbirliği teşvik edilir.</a:t>
            </a:r>
          </a:p>
          <a:p>
            <a:r>
              <a:rPr lang="tr-TR" b="1" dirty="0"/>
              <a:t>Hızlı Teslimat:</a:t>
            </a:r>
            <a:r>
              <a:rPr lang="tr-TR" dirty="0"/>
              <a:t> Yazılımın daha hızlı ve daha sık teslim edilmesi için otomasyon ve sürekli entegrasyon/teslimat (CI/CD) kullanılır.</a:t>
            </a:r>
          </a:p>
          <a:p>
            <a:r>
              <a:rPr lang="tr-TR" b="1" dirty="0"/>
              <a:t>Geri Bildirim:</a:t>
            </a:r>
            <a:r>
              <a:rPr lang="tr-TR" dirty="0"/>
              <a:t> Kullanıcı geri bildirimi, geliştirme döngüsünün her aşamasına entegre edilir.</a:t>
            </a:r>
          </a:p>
          <a:p>
            <a:r>
              <a:rPr lang="tr-TR" b="1" dirty="0"/>
              <a:t>Otomasyon:</a:t>
            </a:r>
            <a:r>
              <a:rPr lang="tr-TR" dirty="0"/>
              <a:t> Tekrarlayan görevler otomatikleştirilir.</a:t>
            </a:r>
          </a:p>
          <a:p>
            <a:r>
              <a:rPr lang="tr-TR" b="1" dirty="0"/>
              <a:t>Ölçüm ve İzleme:</a:t>
            </a:r>
            <a:r>
              <a:rPr lang="tr-TR" dirty="0"/>
              <a:t> Sistem ve uygulama performansı sürekli olarak ölçülür ve izlenir.</a:t>
            </a:r>
          </a:p>
          <a:p>
            <a:r>
              <a:rPr lang="tr-TR" b="1" dirty="0"/>
              <a:t>Kültürel Değişim:</a:t>
            </a:r>
            <a:r>
              <a:rPr lang="tr-TR" dirty="0"/>
              <a:t> Geliştirme ve operasyon ekipleri arasındaki sınırlar ortadan kalkar ve ortak bir hedef doğrultusunda çalışılır.</a:t>
            </a:r>
          </a:p>
          <a:p>
            <a:endParaRPr lang="tr-TR" dirty="0"/>
          </a:p>
        </p:txBody>
      </p:sp>
    </p:spTree>
    <p:extLst>
      <p:ext uri="{BB962C8B-B14F-4D97-AF65-F5344CB8AC3E}">
        <p14:creationId xmlns:p14="http://schemas.microsoft.com/office/powerpoint/2010/main" val="36800323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683741" y="659028"/>
            <a:ext cx="10676237" cy="5755422"/>
          </a:xfrm>
          <a:prstGeom prst="rect">
            <a:avLst/>
          </a:prstGeom>
          <a:noFill/>
        </p:spPr>
        <p:txBody>
          <a:bodyPr wrap="square" rtlCol="0">
            <a:spAutoFit/>
          </a:bodyPr>
          <a:lstStyle/>
          <a:p>
            <a:r>
              <a:rPr lang="tr-TR" sz="1400" b="1" dirty="0" err="1"/>
              <a:t>DevOps</a:t>
            </a:r>
            <a:r>
              <a:rPr lang="tr-TR" sz="1400" b="1" dirty="0"/>
              <a:t> Süreçleri:</a:t>
            </a:r>
          </a:p>
          <a:p>
            <a:r>
              <a:rPr lang="tr-TR" sz="1400" dirty="0" err="1"/>
              <a:t>DevOps</a:t>
            </a:r>
            <a:r>
              <a:rPr lang="tr-TR" sz="1400" dirty="0"/>
              <a:t>, yazılım geliştirme yaşam döngüsünün (SDLC) tüm aşamalarını kapsar. Temel </a:t>
            </a:r>
            <a:r>
              <a:rPr lang="tr-TR" sz="1400" dirty="0" err="1"/>
              <a:t>DevOps</a:t>
            </a:r>
            <a:r>
              <a:rPr lang="tr-TR" sz="1400" dirty="0"/>
              <a:t> süreçleri şunlardır:</a:t>
            </a:r>
          </a:p>
          <a:p>
            <a:r>
              <a:rPr lang="tr-TR" sz="1400" b="1" dirty="0"/>
              <a:t>1. Planlama:</a:t>
            </a:r>
            <a:endParaRPr lang="tr-TR" sz="1400" dirty="0"/>
          </a:p>
          <a:p>
            <a:r>
              <a:rPr lang="tr-TR" sz="1400" dirty="0"/>
              <a:t>Proje kapsamı ve gereksinimleri belirlenir.</a:t>
            </a:r>
          </a:p>
          <a:p>
            <a:r>
              <a:rPr lang="tr-TR" sz="1400" dirty="0"/>
              <a:t>Geliştirme ve operasyon ekipleri arasında işbirliği sağlanır.</a:t>
            </a:r>
          </a:p>
          <a:p>
            <a:r>
              <a:rPr lang="tr-TR" sz="1400" dirty="0"/>
              <a:t>Otomasyon planı oluşturulur.</a:t>
            </a:r>
          </a:p>
          <a:p>
            <a:r>
              <a:rPr lang="tr-TR" sz="1400" b="1" dirty="0"/>
              <a:t>2. Geliştirme:</a:t>
            </a:r>
            <a:endParaRPr lang="tr-TR" sz="1400" dirty="0"/>
          </a:p>
          <a:p>
            <a:r>
              <a:rPr lang="tr-TR" sz="1400" dirty="0"/>
              <a:t>Kod yazılır ve test edilir.</a:t>
            </a:r>
          </a:p>
          <a:p>
            <a:r>
              <a:rPr lang="tr-TR" sz="1400" dirty="0"/>
              <a:t>Sürekli entegrasyon (CI) kullanılır.</a:t>
            </a:r>
          </a:p>
          <a:p>
            <a:r>
              <a:rPr lang="tr-TR" sz="1400" dirty="0"/>
              <a:t>Geliştirme ve operasyon ekipleri sürekli iletişim halindedir.</a:t>
            </a:r>
          </a:p>
          <a:p>
            <a:r>
              <a:rPr lang="tr-TR" sz="1400" b="1" dirty="0"/>
              <a:t>3. Test:</a:t>
            </a:r>
            <a:endParaRPr lang="tr-TR" sz="1400" dirty="0"/>
          </a:p>
          <a:p>
            <a:r>
              <a:rPr lang="tr-TR" sz="1400" dirty="0"/>
              <a:t>Otomatik ve manuel testler çalıştırılır.</a:t>
            </a:r>
          </a:p>
          <a:p>
            <a:r>
              <a:rPr lang="tr-TR" sz="1400" dirty="0"/>
              <a:t>Hata düzeltme yapılır.</a:t>
            </a:r>
          </a:p>
          <a:p>
            <a:r>
              <a:rPr lang="tr-TR" sz="1400" dirty="0"/>
              <a:t>Geri bildirim toplanır.</a:t>
            </a:r>
          </a:p>
          <a:p>
            <a:r>
              <a:rPr lang="tr-TR" sz="1400" b="1" dirty="0"/>
              <a:t>4. Dağıtım:</a:t>
            </a:r>
            <a:endParaRPr lang="tr-TR" sz="1400" dirty="0"/>
          </a:p>
          <a:p>
            <a:r>
              <a:rPr lang="tr-TR" sz="1400" dirty="0"/>
              <a:t>Yazılım üretim ortamına dağıtılır.</a:t>
            </a:r>
          </a:p>
          <a:p>
            <a:r>
              <a:rPr lang="tr-TR" sz="1400" dirty="0"/>
              <a:t>Sürekli teslimat (CD) kullanılır.</a:t>
            </a:r>
          </a:p>
          <a:p>
            <a:r>
              <a:rPr lang="tr-TR" sz="1400" dirty="0"/>
              <a:t>Dağıtım sonrası izleme yapılır.</a:t>
            </a:r>
          </a:p>
          <a:p>
            <a:r>
              <a:rPr lang="tr-TR" sz="1400" b="1" dirty="0"/>
              <a:t>5. Operasyon:</a:t>
            </a:r>
            <a:endParaRPr lang="tr-TR" sz="1400" dirty="0"/>
          </a:p>
          <a:p>
            <a:r>
              <a:rPr lang="tr-TR" sz="1400" dirty="0"/>
              <a:t>Sistem ve uygulama performansı izlenir.</a:t>
            </a:r>
          </a:p>
          <a:p>
            <a:r>
              <a:rPr lang="tr-TR" sz="1400" dirty="0"/>
              <a:t>Sorunlar giderilir.</a:t>
            </a:r>
          </a:p>
          <a:p>
            <a:r>
              <a:rPr lang="tr-TR" sz="1400" dirty="0"/>
              <a:t>Kullanıcı geri bildirimi toplanır.</a:t>
            </a:r>
          </a:p>
          <a:p>
            <a:r>
              <a:rPr lang="tr-TR" sz="1400" b="1" dirty="0"/>
              <a:t>6. Geri Bildirim:</a:t>
            </a:r>
            <a:endParaRPr lang="tr-TR" sz="1400" dirty="0"/>
          </a:p>
          <a:p>
            <a:r>
              <a:rPr lang="tr-TR" sz="1400" dirty="0"/>
              <a:t>Geliştirme döngüsüne geri bildirim entegre edilir.</a:t>
            </a:r>
          </a:p>
          <a:p>
            <a:r>
              <a:rPr lang="tr-TR" sz="1400" dirty="0"/>
              <a:t>Sürekli iyileştirme sağlanır.</a:t>
            </a:r>
          </a:p>
          <a:p>
            <a:endParaRPr lang="tr-TR" dirty="0"/>
          </a:p>
        </p:txBody>
      </p:sp>
    </p:spTree>
    <p:extLst>
      <p:ext uri="{BB962C8B-B14F-4D97-AF65-F5344CB8AC3E}">
        <p14:creationId xmlns:p14="http://schemas.microsoft.com/office/powerpoint/2010/main" val="5312884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82594" y="724930"/>
            <a:ext cx="7784757" cy="4247317"/>
          </a:xfrm>
          <a:prstGeom prst="rect">
            <a:avLst/>
          </a:prstGeom>
          <a:noFill/>
        </p:spPr>
        <p:txBody>
          <a:bodyPr wrap="square" rtlCol="0">
            <a:spAutoFit/>
          </a:bodyPr>
          <a:lstStyle/>
          <a:p>
            <a:r>
              <a:rPr lang="tr-TR" b="1" dirty="0" err="1"/>
              <a:t>DevOps'un</a:t>
            </a:r>
            <a:r>
              <a:rPr lang="tr-TR" b="1" dirty="0"/>
              <a:t> Faydaları</a:t>
            </a:r>
            <a:r>
              <a:rPr lang="tr-TR" b="1" dirty="0" smtClean="0"/>
              <a:t>:</a:t>
            </a:r>
          </a:p>
          <a:p>
            <a:endParaRPr lang="tr-TR" b="1" dirty="0"/>
          </a:p>
          <a:p>
            <a:r>
              <a:rPr lang="tr-TR" b="1" dirty="0"/>
              <a:t>Daha hızlı yazılım teslimi:</a:t>
            </a:r>
            <a:r>
              <a:rPr lang="tr-TR" dirty="0"/>
              <a:t> Yazılım daha hızlı ve daha sık teslim edilir.</a:t>
            </a:r>
          </a:p>
          <a:p>
            <a:r>
              <a:rPr lang="tr-TR" b="1" dirty="0"/>
              <a:t>Daha yüksek kaliteli yazılım:</a:t>
            </a:r>
            <a:r>
              <a:rPr lang="tr-TR" dirty="0"/>
              <a:t> Hatalar daha hızlı bir şekilde tespit edilir ve düzeltilir.</a:t>
            </a:r>
          </a:p>
          <a:p>
            <a:r>
              <a:rPr lang="tr-TR" b="1" dirty="0"/>
              <a:t>Daha düşük maliyetler:</a:t>
            </a:r>
            <a:r>
              <a:rPr lang="tr-TR" dirty="0"/>
              <a:t> Otomasyon ve sürekli optimizasyon ile maliyetler düşürülür.</a:t>
            </a:r>
          </a:p>
          <a:p>
            <a:r>
              <a:rPr lang="tr-TR" b="1" dirty="0"/>
              <a:t>Artan memnuniyet:</a:t>
            </a:r>
            <a:r>
              <a:rPr lang="tr-TR" dirty="0"/>
              <a:t> Kullanıcılar ve işletmeler daha memnun kalır</a:t>
            </a:r>
            <a:r>
              <a:rPr lang="tr-TR" dirty="0" smtClean="0"/>
              <a:t>.</a:t>
            </a:r>
          </a:p>
          <a:p>
            <a:endParaRPr lang="tr-TR" dirty="0"/>
          </a:p>
          <a:p>
            <a:r>
              <a:rPr lang="tr-TR" b="1" dirty="0" err="1"/>
              <a:t>DevOps</a:t>
            </a:r>
            <a:r>
              <a:rPr lang="tr-TR" b="1" dirty="0"/>
              <a:t> Kimler Kullanır</a:t>
            </a:r>
            <a:r>
              <a:rPr lang="tr-TR" b="1" dirty="0" smtClean="0"/>
              <a:t>?</a:t>
            </a:r>
            <a:endParaRPr lang="tr-TR" b="1" dirty="0"/>
          </a:p>
          <a:p>
            <a:r>
              <a:rPr lang="tr-TR" dirty="0"/>
              <a:t>Yazılım geliştiricileri</a:t>
            </a:r>
          </a:p>
          <a:p>
            <a:r>
              <a:rPr lang="tr-TR" dirty="0"/>
              <a:t>Kalite güvence mühendisleri</a:t>
            </a:r>
          </a:p>
          <a:p>
            <a:r>
              <a:rPr lang="tr-TR" dirty="0"/>
              <a:t>Sistem yöneticileri</a:t>
            </a:r>
          </a:p>
          <a:p>
            <a:r>
              <a:rPr lang="tr-TR" dirty="0" err="1"/>
              <a:t>DevOps</a:t>
            </a:r>
            <a:r>
              <a:rPr lang="tr-TR" dirty="0"/>
              <a:t> uzmanları</a:t>
            </a:r>
          </a:p>
          <a:p>
            <a:r>
              <a:rPr lang="tr-TR" dirty="0"/>
              <a:t>BT yöneticileri</a:t>
            </a:r>
          </a:p>
        </p:txBody>
      </p:sp>
    </p:spTree>
    <p:extLst>
      <p:ext uri="{BB962C8B-B14F-4D97-AF65-F5344CB8AC3E}">
        <p14:creationId xmlns:p14="http://schemas.microsoft.com/office/powerpoint/2010/main" val="8406357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634314" y="576649"/>
            <a:ext cx="1324402" cy="738664"/>
          </a:xfrm>
          <a:prstGeom prst="rect">
            <a:avLst/>
          </a:prstGeom>
          <a:noFill/>
        </p:spPr>
        <p:txBody>
          <a:bodyPr wrap="none" rtlCol="0">
            <a:spAutoFit/>
          </a:bodyPr>
          <a:lstStyle/>
          <a:p>
            <a:r>
              <a:rPr lang="tr-TR" sz="2400" b="1" dirty="0" smtClean="0"/>
              <a:t>4.Adım:</a:t>
            </a:r>
          </a:p>
          <a:p>
            <a:endParaRPr lang="tr-TR"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43" y="1136226"/>
            <a:ext cx="10058400" cy="4476291"/>
          </a:xfrm>
          <a:prstGeom prst="rect">
            <a:avLst/>
          </a:prstGeom>
        </p:spPr>
      </p:pic>
    </p:spTree>
    <p:extLst>
      <p:ext uri="{BB962C8B-B14F-4D97-AF65-F5344CB8AC3E}">
        <p14:creationId xmlns:p14="http://schemas.microsoft.com/office/powerpoint/2010/main" val="409803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p:cNvSpPr txBox="1"/>
          <p:nvPr/>
        </p:nvSpPr>
        <p:spPr>
          <a:xfrm>
            <a:off x="1140751" y="1728353"/>
            <a:ext cx="9782622" cy="3139321"/>
          </a:xfrm>
          <a:prstGeom prst="rect">
            <a:avLst/>
          </a:prstGeom>
          <a:noFill/>
        </p:spPr>
        <p:txBody>
          <a:bodyPr wrap="square" rtlCol="0">
            <a:spAutoFit/>
          </a:bodyPr>
          <a:lstStyle/>
          <a:p>
            <a:r>
              <a:rPr lang="tr-TR" b="1" dirty="0" smtClean="0"/>
              <a:t>Git </a:t>
            </a:r>
            <a:r>
              <a:rPr lang="tr-TR" b="1" dirty="0"/>
              <a:t>Nedir?</a:t>
            </a:r>
          </a:p>
          <a:p>
            <a:r>
              <a:rPr lang="tr-TR" b="1" dirty="0"/>
              <a:t>Git</a:t>
            </a:r>
            <a:r>
              <a:rPr lang="tr-TR" dirty="0"/>
              <a:t>, kaynak kod yönetimi için kullanılan bir </a:t>
            </a:r>
            <a:r>
              <a:rPr lang="tr-TR" b="1" dirty="0"/>
              <a:t>versiyon kontrol sistemi (VCS)</a:t>
            </a:r>
            <a:r>
              <a:rPr lang="tr-TR" dirty="0"/>
              <a:t>'</a:t>
            </a:r>
            <a:r>
              <a:rPr lang="tr-TR" dirty="0" err="1"/>
              <a:t>dir</a:t>
            </a:r>
            <a:r>
              <a:rPr lang="tr-TR" dirty="0"/>
              <a:t>. Yazılım geliştirme projelerinde kod değişikliklerini takip etmek ve farklı sürümleri yönetmek için kullanılır. Git, merkezi olmayan bir depolama modeli kullanır, yani her kullanıcının kendi bilgisayarında projenin tam bir kopyası bulunur. Bu sayede internet bağlantısı olmasa bile değişiklik yapabilir ve sürümleri takip edebilirsiniz</a:t>
            </a:r>
            <a:r>
              <a:rPr lang="tr-TR" dirty="0" smtClean="0"/>
              <a:t>.</a:t>
            </a:r>
          </a:p>
          <a:p>
            <a:endParaRPr lang="tr-TR" dirty="0"/>
          </a:p>
          <a:p>
            <a:r>
              <a:rPr lang="tr-TR" b="1" dirty="0"/>
              <a:t>VCS Nedir?</a:t>
            </a:r>
          </a:p>
          <a:p>
            <a:r>
              <a:rPr lang="tr-TR" b="1" dirty="0"/>
              <a:t>VCS</a:t>
            </a:r>
            <a:r>
              <a:rPr lang="tr-TR" dirty="0"/>
              <a:t>, yazılım geliştirme projelerinde kaynak kod değişikliklerini takip etmek ve farklı sürümleri yönetmek için kullanılan bir dizi araç ve uygulamadan oluşan bir sistemdir. Git, </a:t>
            </a:r>
            <a:r>
              <a:rPr lang="tr-TR" dirty="0" err="1"/>
              <a:t>Mercurial</a:t>
            </a:r>
            <a:r>
              <a:rPr lang="tr-TR" dirty="0"/>
              <a:t>, </a:t>
            </a:r>
            <a:r>
              <a:rPr lang="tr-TR" dirty="0" err="1"/>
              <a:t>Subversion</a:t>
            </a:r>
            <a:r>
              <a:rPr lang="tr-TR" dirty="0"/>
              <a:t> ve CVS gibi birçok farklı VCS türü mevcuttur</a:t>
            </a:r>
            <a:r>
              <a:rPr lang="tr-TR" dirty="0" smtClean="0"/>
              <a:t>.</a:t>
            </a:r>
          </a:p>
        </p:txBody>
      </p:sp>
      <p:sp>
        <p:nvSpPr>
          <p:cNvPr id="8" name="Metin kutusu 7"/>
          <p:cNvSpPr txBox="1"/>
          <p:nvPr/>
        </p:nvSpPr>
        <p:spPr>
          <a:xfrm>
            <a:off x="1140751" y="700216"/>
            <a:ext cx="1313180" cy="830997"/>
          </a:xfrm>
          <a:prstGeom prst="rect">
            <a:avLst/>
          </a:prstGeom>
          <a:noFill/>
        </p:spPr>
        <p:txBody>
          <a:bodyPr wrap="none" rtlCol="0">
            <a:spAutoFit/>
          </a:bodyPr>
          <a:lstStyle/>
          <a:p>
            <a:r>
              <a:rPr lang="tr-TR" sz="2400" b="1" dirty="0" smtClean="0"/>
              <a:t>5.Adım:</a:t>
            </a:r>
          </a:p>
          <a:p>
            <a:endParaRPr lang="tr-TR" sz="2400" b="1" dirty="0" smtClean="0"/>
          </a:p>
        </p:txBody>
      </p:sp>
    </p:spTree>
    <p:extLst>
      <p:ext uri="{BB962C8B-B14F-4D97-AF65-F5344CB8AC3E}">
        <p14:creationId xmlns:p14="http://schemas.microsoft.com/office/powerpoint/2010/main" val="637566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p:cNvSpPr txBox="1"/>
          <p:nvPr/>
        </p:nvSpPr>
        <p:spPr>
          <a:xfrm>
            <a:off x="2409568" y="2343665"/>
            <a:ext cx="184731" cy="369332"/>
          </a:xfrm>
          <a:prstGeom prst="rect">
            <a:avLst/>
          </a:prstGeom>
          <a:noFill/>
        </p:spPr>
        <p:txBody>
          <a:bodyPr wrap="none" rtlCol="0">
            <a:spAutoFit/>
          </a:bodyPr>
          <a:lstStyle/>
          <a:p>
            <a:endParaRPr lang="tr-TR"/>
          </a:p>
        </p:txBody>
      </p:sp>
      <p:sp>
        <p:nvSpPr>
          <p:cNvPr id="5" name="Metin kutusu 4"/>
          <p:cNvSpPr txBox="1"/>
          <p:nvPr/>
        </p:nvSpPr>
        <p:spPr>
          <a:xfrm>
            <a:off x="749643" y="1062682"/>
            <a:ext cx="7133967" cy="5078313"/>
          </a:xfrm>
          <a:prstGeom prst="rect">
            <a:avLst/>
          </a:prstGeom>
          <a:noFill/>
        </p:spPr>
        <p:txBody>
          <a:bodyPr wrap="square" rtlCol="0">
            <a:spAutoFit/>
          </a:bodyPr>
          <a:lstStyle/>
          <a:p>
            <a:r>
              <a:rPr lang="tr-TR" b="1" dirty="0"/>
              <a:t>İyi Bir </a:t>
            </a:r>
            <a:r>
              <a:rPr lang="tr-TR" b="1" dirty="0" err="1"/>
              <a:t>Commit</a:t>
            </a:r>
            <a:r>
              <a:rPr lang="tr-TR" b="1" dirty="0"/>
              <a:t> Özellikleri Nelerdir?</a:t>
            </a:r>
          </a:p>
          <a:p>
            <a:r>
              <a:rPr lang="tr-TR" dirty="0"/>
              <a:t>İyi bir </a:t>
            </a:r>
            <a:r>
              <a:rPr lang="tr-TR" dirty="0" err="1"/>
              <a:t>commit</a:t>
            </a:r>
            <a:r>
              <a:rPr lang="tr-TR" dirty="0"/>
              <a:t>, aşağıdaki özelliklere sahip olmalıdır:</a:t>
            </a:r>
          </a:p>
          <a:p>
            <a:endParaRPr lang="tr-TR" b="1" dirty="0" smtClean="0"/>
          </a:p>
          <a:p>
            <a:r>
              <a:rPr lang="tr-TR" b="1" dirty="0" smtClean="0"/>
              <a:t>Anlamlı </a:t>
            </a:r>
            <a:r>
              <a:rPr lang="tr-TR" b="1" dirty="0"/>
              <a:t>bir mesaj:</a:t>
            </a:r>
            <a:r>
              <a:rPr lang="tr-TR" dirty="0"/>
              <a:t> </a:t>
            </a:r>
            <a:r>
              <a:rPr lang="tr-TR" dirty="0" err="1"/>
              <a:t>Commit</a:t>
            </a:r>
            <a:r>
              <a:rPr lang="tr-TR" dirty="0"/>
              <a:t> mesajı, yapılan değişiklikleri açık ve net bir şekilde özetlemelidir.</a:t>
            </a:r>
          </a:p>
          <a:p>
            <a:endParaRPr lang="tr-TR" b="1" dirty="0" smtClean="0"/>
          </a:p>
          <a:p>
            <a:r>
              <a:rPr lang="tr-TR" b="1" dirty="0" smtClean="0"/>
              <a:t>Kısa </a:t>
            </a:r>
            <a:r>
              <a:rPr lang="tr-TR" b="1" dirty="0"/>
              <a:t>ve öz:</a:t>
            </a:r>
            <a:r>
              <a:rPr lang="tr-TR" dirty="0"/>
              <a:t> </a:t>
            </a:r>
            <a:r>
              <a:rPr lang="tr-TR" dirty="0" err="1"/>
              <a:t>Commit</a:t>
            </a:r>
            <a:r>
              <a:rPr lang="tr-TR" dirty="0"/>
              <a:t> mesajı çok uzun olmamalıdır.</a:t>
            </a:r>
          </a:p>
          <a:p>
            <a:endParaRPr lang="tr-TR" b="1" dirty="0" smtClean="0"/>
          </a:p>
          <a:p>
            <a:r>
              <a:rPr lang="tr-TR" b="1" dirty="0" smtClean="0"/>
              <a:t>Atomik</a:t>
            </a:r>
            <a:r>
              <a:rPr lang="tr-TR" b="1" dirty="0"/>
              <a:t>:</a:t>
            </a:r>
            <a:r>
              <a:rPr lang="tr-TR" dirty="0"/>
              <a:t> Her </a:t>
            </a:r>
            <a:r>
              <a:rPr lang="tr-TR" dirty="0" err="1"/>
              <a:t>commit</a:t>
            </a:r>
            <a:r>
              <a:rPr lang="tr-TR" dirty="0"/>
              <a:t>, tek bir mantıklı değişikliği temsil etmelidir.</a:t>
            </a:r>
          </a:p>
          <a:p>
            <a:endParaRPr lang="tr-TR" b="1" dirty="0" smtClean="0"/>
          </a:p>
          <a:p>
            <a:r>
              <a:rPr lang="tr-TR" b="1" dirty="0" smtClean="0"/>
              <a:t>Bağımsız</a:t>
            </a:r>
            <a:r>
              <a:rPr lang="tr-TR" b="1" dirty="0"/>
              <a:t>:</a:t>
            </a:r>
            <a:r>
              <a:rPr lang="tr-TR" dirty="0"/>
              <a:t> Farklı </a:t>
            </a:r>
            <a:r>
              <a:rPr lang="tr-TR" dirty="0" err="1"/>
              <a:t>commit'ler</a:t>
            </a:r>
            <a:r>
              <a:rPr lang="tr-TR" dirty="0"/>
              <a:t> birbirinden bağımsız olmalı ve herhangi bir sırayla uygulanabilmelidir.</a:t>
            </a:r>
          </a:p>
          <a:p>
            <a:endParaRPr lang="tr-TR" b="1" dirty="0" smtClean="0"/>
          </a:p>
          <a:p>
            <a:r>
              <a:rPr lang="tr-TR" b="1" dirty="0" smtClean="0"/>
              <a:t>Geri </a:t>
            </a:r>
            <a:r>
              <a:rPr lang="tr-TR" b="1" dirty="0"/>
              <a:t>alınabilir:</a:t>
            </a:r>
            <a:r>
              <a:rPr lang="tr-TR" dirty="0"/>
              <a:t> Her </a:t>
            </a:r>
            <a:r>
              <a:rPr lang="tr-TR" dirty="0" err="1"/>
              <a:t>commit</a:t>
            </a:r>
            <a:r>
              <a:rPr lang="tr-TR" dirty="0"/>
              <a:t> geri alınabilmelidir.</a:t>
            </a:r>
          </a:p>
          <a:p>
            <a:endParaRPr lang="tr-TR" b="1" dirty="0" smtClean="0"/>
          </a:p>
          <a:p>
            <a:r>
              <a:rPr lang="tr-TR" b="1" dirty="0" smtClean="0"/>
              <a:t>İmzalı</a:t>
            </a:r>
            <a:r>
              <a:rPr lang="tr-TR" b="1" dirty="0"/>
              <a:t>:</a:t>
            </a:r>
            <a:r>
              <a:rPr lang="tr-TR" dirty="0"/>
              <a:t> (</a:t>
            </a:r>
            <a:r>
              <a:rPr lang="tr-TR" dirty="0" err="1"/>
              <a:t>Opsiyonel</a:t>
            </a:r>
            <a:r>
              <a:rPr lang="tr-TR" dirty="0"/>
              <a:t>) Git, </a:t>
            </a:r>
            <a:r>
              <a:rPr lang="tr-TR" dirty="0" err="1"/>
              <a:t>commit'leri</a:t>
            </a:r>
            <a:r>
              <a:rPr lang="tr-TR" dirty="0"/>
              <a:t> dijital olarak imzalamak için GPG anahtarlarınızı kullanmanıza olanak tanır. Bu, </a:t>
            </a:r>
            <a:r>
              <a:rPr lang="tr-TR" dirty="0" err="1"/>
              <a:t>commit'lerinizin</a:t>
            </a:r>
            <a:r>
              <a:rPr lang="tr-TR" dirty="0"/>
              <a:t> bütünlüğünü ve kimlik doğrulamasını sağlar</a:t>
            </a:r>
            <a:r>
              <a:rPr lang="tr-TR" dirty="0" smtClean="0"/>
              <a:t>.</a:t>
            </a:r>
            <a:endParaRPr lang="tr-TR" dirty="0"/>
          </a:p>
        </p:txBody>
      </p:sp>
      <p:sp>
        <p:nvSpPr>
          <p:cNvPr id="6" name="Metin kutusu 5"/>
          <p:cNvSpPr txBox="1"/>
          <p:nvPr/>
        </p:nvSpPr>
        <p:spPr>
          <a:xfrm>
            <a:off x="7883610" y="1062682"/>
            <a:ext cx="3847689" cy="3970318"/>
          </a:xfrm>
          <a:prstGeom prst="rect">
            <a:avLst/>
          </a:prstGeom>
          <a:noFill/>
        </p:spPr>
        <p:txBody>
          <a:bodyPr wrap="square" rtlCol="0">
            <a:spAutoFit/>
          </a:bodyPr>
          <a:lstStyle/>
          <a:p>
            <a:r>
              <a:rPr lang="tr-TR" b="1" dirty="0" smtClean="0"/>
              <a:t>Ek İpuçları</a:t>
            </a:r>
          </a:p>
          <a:p>
            <a:r>
              <a:rPr lang="tr-TR" dirty="0" err="1" smtClean="0"/>
              <a:t>Commit'lerinizi</a:t>
            </a:r>
            <a:r>
              <a:rPr lang="tr-TR" dirty="0" smtClean="0"/>
              <a:t> </a:t>
            </a:r>
            <a:r>
              <a:rPr lang="tr-TR" dirty="0"/>
              <a:t>düzenli olarak oluşturun</a:t>
            </a:r>
            <a:r>
              <a:rPr lang="tr-TR" dirty="0" smtClean="0"/>
              <a:t>.</a:t>
            </a:r>
          </a:p>
          <a:p>
            <a:endParaRPr lang="tr-TR" dirty="0"/>
          </a:p>
          <a:p>
            <a:r>
              <a:rPr lang="tr-TR" dirty="0"/>
              <a:t>Anlamlı klasör ve dosya adları kullanın</a:t>
            </a:r>
            <a:r>
              <a:rPr lang="tr-TR" dirty="0" smtClean="0"/>
              <a:t>.</a:t>
            </a:r>
          </a:p>
          <a:p>
            <a:endParaRPr lang="tr-TR" dirty="0"/>
          </a:p>
          <a:p>
            <a:r>
              <a:rPr lang="tr-TR" dirty="0"/>
              <a:t>Kodunuzu belgelendirin</a:t>
            </a:r>
            <a:r>
              <a:rPr lang="tr-TR" dirty="0" smtClean="0"/>
              <a:t>.</a:t>
            </a:r>
          </a:p>
          <a:p>
            <a:endParaRPr lang="tr-TR" dirty="0"/>
          </a:p>
          <a:p>
            <a:r>
              <a:rPr lang="tr-TR" dirty="0"/>
              <a:t>Kod incelemeleri (</a:t>
            </a:r>
            <a:r>
              <a:rPr lang="tr-TR" dirty="0" err="1"/>
              <a:t>code</a:t>
            </a:r>
            <a:r>
              <a:rPr lang="tr-TR" dirty="0"/>
              <a:t> </a:t>
            </a:r>
            <a:r>
              <a:rPr lang="tr-TR" dirty="0" err="1"/>
              <a:t>review</a:t>
            </a:r>
            <a:r>
              <a:rPr lang="tr-TR" dirty="0"/>
              <a:t>) kullanın</a:t>
            </a:r>
            <a:r>
              <a:rPr lang="tr-TR" dirty="0" smtClean="0"/>
              <a:t>.</a:t>
            </a:r>
          </a:p>
          <a:p>
            <a:endParaRPr lang="tr-TR" dirty="0"/>
          </a:p>
          <a:p>
            <a:r>
              <a:rPr lang="tr-TR" dirty="0"/>
              <a:t>Farklı dallar (</a:t>
            </a:r>
            <a:r>
              <a:rPr lang="tr-TR" dirty="0" err="1"/>
              <a:t>branch</a:t>
            </a:r>
            <a:r>
              <a:rPr lang="tr-TR" dirty="0"/>
              <a:t>) kullanın.</a:t>
            </a:r>
          </a:p>
          <a:p>
            <a:endParaRPr lang="tr-TR" dirty="0"/>
          </a:p>
        </p:txBody>
      </p:sp>
    </p:spTree>
    <p:extLst>
      <p:ext uri="{BB962C8B-B14F-4D97-AF65-F5344CB8AC3E}">
        <p14:creationId xmlns:p14="http://schemas.microsoft.com/office/powerpoint/2010/main" val="648463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749643" y="593125"/>
            <a:ext cx="1313180" cy="461665"/>
          </a:xfrm>
          <a:prstGeom prst="rect">
            <a:avLst/>
          </a:prstGeom>
          <a:noFill/>
        </p:spPr>
        <p:txBody>
          <a:bodyPr wrap="none" rtlCol="0">
            <a:spAutoFit/>
          </a:bodyPr>
          <a:lstStyle/>
          <a:p>
            <a:r>
              <a:rPr lang="tr-TR" sz="2400" b="1" dirty="0" smtClean="0"/>
              <a:t>7.Adım:</a:t>
            </a:r>
            <a:endParaRPr lang="tr-TR" sz="2400" b="1" dirty="0"/>
          </a:p>
        </p:txBody>
      </p:sp>
      <p:sp>
        <p:nvSpPr>
          <p:cNvPr id="5" name="Metin kutusu 4"/>
          <p:cNvSpPr txBox="1"/>
          <p:nvPr/>
        </p:nvSpPr>
        <p:spPr>
          <a:xfrm>
            <a:off x="749643" y="1326638"/>
            <a:ext cx="10363200" cy="4401205"/>
          </a:xfrm>
          <a:prstGeom prst="rect">
            <a:avLst/>
          </a:prstGeom>
          <a:noFill/>
        </p:spPr>
        <p:txBody>
          <a:bodyPr wrap="square" rtlCol="0">
            <a:spAutoFit/>
          </a:bodyPr>
          <a:lstStyle/>
          <a:p>
            <a:r>
              <a:rPr lang="tr-TR" sz="1400" dirty="0" err="1"/>
              <a:t>Git'te</a:t>
            </a:r>
            <a:r>
              <a:rPr lang="tr-TR" sz="1400" dirty="0"/>
              <a:t> değişiklikleri takip ve yönetmede iki önemli alan vardır: </a:t>
            </a:r>
            <a:r>
              <a:rPr lang="tr-TR" sz="1400" b="1" dirty="0" err="1"/>
              <a:t>staging</a:t>
            </a:r>
            <a:r>
              <a:rPr lang="tr-TR" sz="1400" b="1" dirty="0"/>
              <a:t> </a:t>
            </a:r>
            <a:r>
              <a:rPr lang="tr-TR" sz="1400" b="1" dirty="0" err="1"/>
              <a:t>area</a:t>
            </a:r>
            <a:r>
              <a:rPr lang="tr-TR" sz="1400" dirty="0"/>
              <a:t> (hazırlama alanı) ve </a:t>
            </a:r>
            <a:r>
              <a:rPr lang="tr-TR" sz="1400" b="1" dirty="0" err="1"/>
              <a:t>unstaged</a:t>
            </a:r>
            <a:r>
              <a:rPr lang="tr-TR" sz="1400" b="1" dirty="0"/>
              <a:t> </a:t>
            </a:r>
            <a:r>
              <a:rPr lang="tr-TR" sz="1400" b="1" dirty="0" err="1"/>
              <a:t>area</a:t>
            </a:r>
            <a:r>
              <a:rPr lang="tr-TR" sz="1400" dirty="0"/>
              <a:t> (hazırlanmamış alan</a:t>
            </a:r>
            <a:r>
              <a:rPr lang="tr-TR" sz="1400" dirty="0" smtClean="0"/>
              <a:t>).</a:t>
            </a:r>
          </a:p>
          <a:p>
            <a:endParaRPr lang="tr-TR" sz="1400" dirty="0" smtClean="0"/>
          </a:p>
          <a:p>
            <a:r>
              <a:rPr lang="tr-TR" sz="1400" b="1" dirty="0" err="1"/>
              <a:t>Unstaged</a:t>
            </a:r>
            <a:r>
              <a:rPr lang="tr-TR" sz="1400" b="1" dirty="0"/>
              <a:t> </a:t>
            </a:r>
            <a:r>
              <a:rPr lang="tr-TR" sz="1400" b="1" dirty="0" err="1"/>
              <a:t>Area</a:t>
            </a:r>
            <a:r>
              <a:rPr lang="tr-TR" sz="1400" b="1" dirty="0"/>
              <a:t> (Hazırlanmamış Alan):</a:t>
            </a:r>
            <a:r>
              <a:rPr lang="tr-TR" sz="1400" dirty="0"/>
              <a:t> Bu alan, çalışma dizinindeki (</a:t>
            </a:r>
            <a:r>
              <a:rPr lang="tr-TR" sz="1400" dirty="0" err="1"/>
              <a:t>working</a:t>
            </a:r>
            <a:r>
              <a:rPr lang="tr-TR" sz="1400" dirty="0"/>
              <a:t> </a:t>
            </a:r>
            <a:r>
              <a:rPr lang="tr-TR" sz="1400" dirty="0" err="1"/>
              <a:t>directory</a:t>
            </a:r>
            <a:r>
              <a:rPr lang="tr-TR" sz="1400" dirty="0"/>
              <a:t>) gerçek dosyalarınızın bulunduğu yerdir. Yaptığınız tüm değişiklikler ilk olarak burada yer alır. Git, buradaki değişiklikleri otomatik olarak takip etmez</a:t>
            </a:r>
            <a:r>
              <a:rPr lang="tr-TR" sz="1400" dirty="0" smtClean="0"/>
              <a:t>.</a:t>
            </a:r>
          </a:p>
          <a:p>
            <a:endParaRPr lang="tr-TR" sz="1400" dirty="0"/>
          </a:p>
          <a:p>
            <a:r>
              <a:rPr lang="tr-TR" sz="1400" b="1" dirty="0" err="1"/>
              <a:t>Staged</a:t>
            </a:r>
            <a:r>
              <a:rPr lang="tr-TR" sz="1400" b="1" dirty="0"/>
              <a:t> </a:t>
            </a:r>
            <a:r>
              <a:rPr lang="tr-TR" sz="1400" b="1" dirty="0" err="1"/>
              <a:t>Area</a:t>
            </a:r>
            <a:r>
              <a:rPr lang="tr-TR" sz="1400" b="1" dirty="0"/>
              <a:t> (Hazırlama Alanı): </a:t>
            </a:r>
            <a:r>
              <a:rPr lang="tr-TR" sz="1400" dirty="0"/>
              <a:t>Bu alan, bir sonraki </a:t>
            </a:r>
            <a:r>
              <a:rPr lang="tr-TR" sz="1400" dirty="0" err="1"/>
              <a:t>commit'inize</a:t>
            </a:r>
            <a:r>
              <a:rPr lang="tr-TR" sz="1400" dirty="0"/>
              <a:t> dahil etmek istediğiniz değişiklikleri belirlediğiniz yerdir</a:t>
            </a:r>
            <a:r>
              <a:rPr lang="tr-TR" sz="1400" dirty="0" smtClean="0"/>
              <a:t>. `Git </a:t>
            </a:r>
            <a:r>
              <a:rPr lang="tr-TR" sz="1400" dirty="0" err="1" smtClean="0"/>
              <a:t>add</a:t>
            </a:r>
            <a:r>
              <a:rPr lang="tr-TR" sz="1400" dirty="0" smtClean="0"/>
              <a:t>` </a:t>
            </a:r>
            <a:r>
              <a:rPr lang="tr-TR" sz="1400" dirty="0"/>
              <a:t>komutunu kullanarak dosyaları veya değişiklikleri </a:t>
            </a:r>
            <a:r>
              <a:rPr lang="tr-TR" sz="1400" dirty="0" err="1"/>
              <a:t>unstaged</a:t>
            </a:r>
            <a:r>
              <a:rPr lang="tr-TR" sz="1400" dirty="0"/>
              <a:t> </a:t>
            </a:r>
            <a:r>
              <a:rPr lang="tr-TR" sz="1400" dirty="0" err="1"/>
              <a:t>area'dan</a:t>
            </a:r>
            <a:r>
              <a:rPr lang="tr-TR" sz="1400" dirty="0"/>
              <a:t> </a:t>
            </a:r>
            <a:r>
              <a:rPr lang="tr-TR" sz="1400" dirty="0" err="1"/>
              <a:t>staged</a:t>
            </a:r>
            <a:r>
              <a:rPr lang="tr-TR" sz="1400" dirty="0"/>
              <a:t> </a:t>
            </a:r>
            <a:r>
              <a:rPr lang="tr-TR" sz="1400" dirty="0" err="1"/>
              <a:t>area'ya</a:t>
            </a:r>
            <a:r>
              <a:rPr lang="tr-TR" sz="1400" dirty="0"/>
              <a:t> taşırsınız. </a:t>
            </a:r>
            <a:r>
              <a:rPr lang="tr-TR" sz="1400" dirty="0" err="1"/>
              <a:t>Staged</a:t>
            </a:r>
            <a:r>
              <a:rPr lang="tr-TR" sz="1400" dirty="0"/>
              <a:t> </a:t>
            </a:r>
            <a:r>
              <a:rPr lang="tr-TR" sz="1400" dirty="0" err="1"/>
              <a:t>area</a:t>
            </a:r>
            <a:r>
              <a:rPr lang="tr-TR" sz="1400" dirty="0"/>
              <a:t>, bir sonraki </a:t>
            </a:r>
            <a:r>
              <a:rPr lang="tr-TR" sz="1400" dirty="0" err="1"/>
              <a:t>commit'inizin</a:t>
            </a:r>
            <a:r>
              <a:rPr lang="tr-TR" sz="1400" dirty="0"/>
              <a:t> içeriğini belirler</a:t>
            </a:r>
            <a:r>
              <a:rPr lang="tr-TR" sz="1400" dirty="0" smtClean="0"/>
              <a:t>.</a:t>
            </a:r>
          </a:p>
          <a:p>
            <a:endParaRPr lang="tr-TR" sz="1400" dirty="0"/>
          </a:p>
          <a:p>
            <a:r>
              <a:rPr lang="tr-TR" sz="1400" b="1" dirty="0"/>
              <a:t>Özetle:</a:t>
            </a:r>
            <a:endParaRPr lang="tr-TR" sz="1400" dirty="0"/>
          </a:p>
          <a:p>
            <a:r>
              <a:rPr lang="tr-TR" sz="1400" dirty="0" err="1"/>
              <a:t>Unstaged</a:t>
            </a:r>
            <a:r>
              <a:rPr lang="tr-TR" sz="1400" dirty="0"/>
              <a:t> </a:t>
            </a:r>
            <a:r>
              <a:rPr lang="tr-TR" sz="1400" dirty="0" err="1"/>
              <a:t>area</a:t>
            </a:r>
            <a:r>
              <a:rPr lang="tr-TR" sz="1400" dirty="0"/>
              <a:t>: Git tarafından takip edilmeyen, yaptığınız tüm mevcut değişikliklerin bulunduğu yer.</a:t>
            </a:r>
          </a:p>
          <a:p>
            <a:r>
              <a:rPr lang="tr-TR" sz="1400" dirty="0" err="1"/>
              <a:t>Staged</a:t>
            </a:r>
            <a:r>
              <a:rPr lang="tr-TR" sz="1400" dirty="0"/>
              <a:t> </a:t>
            </a:r>
            <a:r>
              <a:rPr lang="tr-TR" sz="1400" dirty="0" err="1"/>
              <a:t>area</a:t>
            </a:r>
            <a:r>
              <a:rPr lang="tr-TR" sz="1400" dirty="0"/>
              <a:t>: Bir sonraki </a:t>
            </a:r>
            <a:r>
              <a:rPr lang="tr-TR" sz="1400" dirty="0" err="1"/>
              <a:t>commit'inize</a:t>
            </a:r>
            <a:r>
              <a:rPr lang="tr-TR" sz="1400" dirty="0"/>
              <a:t> dahil etmek istediğiniz belirli değişiklikleri seçtiğiniz yer.</a:t>
            </a:r>
          </a:p>
          <a:p>
            <a:endParaRPr lang="tr-TR" sz="1400" dirty="0" smtClean="0"/>
          </a:p>
          <a:p>
            <a:r>
              <a:rPr lang="tr-TR" sz="1400" b="1" dirty="0" err="1"/>
              <a:t>Analogy</a:t>
            </a:r>
            <a:r>
              <a:rPr lang="tr-TR" sz="1400" b="1" dirty="0"/>
              <a:t> (Benzetme):</a:t>
            </a:r>
            <a:endParaRPr lang="tr-TR" sz="1400" dirty="0"/>
          </a:p>
          <a:p>
            <a:r>
              <a:rPr lang="tr-TR" sz="1400" dirty="0" err="1"/>
              <a:t>Staged</a:t>
            </a:r>
            <a:r>
              <a:rPr lang="tr-TR" sz="1400" dirty="0"/>
              <a:t> </a:t>
            </a:r>
            <a:r>
              <a:rPr lang="tr-TR" sz="1400" dirty="0" err="1"/>
              <a:t>area'yı</a:t>
            </a:r>
            <a:r>
              <a:rPr lang="tr-TR" sz="1400" dirty="0"/>
              <a:t> bir sonraki sunumunuz için slaytlarınızı hazırladığınız yere benzetebilirsiniz. </a:t>
            </a:r>
            <a:r>
              <a:rPr lang="tr-TR" sz="1400" dirty="0" err="1"/>
              <a:t>Unstaged</a:t>
            </a:r>
            <a:r>
              <a:rPr lang="tr-TR" sz="1400" dirty="0"/>
              <a:t> </a:t>
            </a:r>
            <a:r>
              <a:rPr lang="tr-TR" sz="1400" dirty="0" err="1"/>
              <a:t>area</a:t>
            </a:r>
            <a:r>
              <a:rPr lang="tr-TR" sz="1400" dirty="0"/>
              <a:t> ise bilgisayarınızdaki tüm dosyaların bulunduğu klasör gibidir. Sunumunuza eklemek istediğiniz slaytları (değişiklikleri) </a:t>
            </a:r>
            <a:r>
              <a:rPr lang="tr-TR" sz="1400" dirty="0" err="1"/>
              <a:t>staged</a:t>
            </a:r>
            <a:r>
              <a:rPr lang="tr-TR" sz="1400" dirty="0"/>
              <a:t> </a:t>
            </a:r>
            <a:r>
              <a:rPr lang="tr-TR" sz="1400" dirty="0" err="1"/>
              <a:t>area'ya</a:t>
            </a:r>
            <a:r>
              <a:rPr lang="tr-TR" sz="1400" dirty="0"/>
              <a:t> taşıyorsunuz, böylece sadece seçtiğiniz slaytlar sunumda yer alıyor.</a:t>
            </a:r>
          </a:p>
          <a:p>
            <a:endParaRPr lang="tr-TR" sz="1400" dirty="0"/>
          </a:p>
          <a:p>
            <a:endParaRPr lang="tr-TR" sz="1400" dirty="0"/>
          </a:p>
        </p:txBody>
      </p:sp>
      <p:sp>
        <p:nvSpPr>
          <p:cNvPr id="6" name="Rectangle 2"/>
          <p:cNvSpPr>
            <a:spLocks noChangeArrowheads="1"/>
          </p:cNvSpPr>
          <p:nvPr/>
        </p:nvSpPr>
        <p:spPr bwMode="auto">
          <a:xfrm>
            <a:off x="0" y="-164140"/>
            <a:ext cx="65" cy="328279"/>
          </a:xfrm>
          <a:prstGeom prst="rect">
            <a:avLst/>
          </a:prstGeom>
          <a:solidFill>
            <a:srgbClr val="1313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152400" y="-11739"/>
            <a:ext cx="65" cy="328279"/>
          </a:xfrm>
          <a:prstGeom prst="rect">
            <a:avLst/>
          </a:prstGeom>
          <a:solidFill>
            <a:srgbClr val="1313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0" y="-164139"/>
            <a:ext cx="65" cy="328279"/>
          </a:xfrm>
          <a:prstGeom prst="rect">
            <a:avLst/>
          </a:prstGeom>
          <a:solidFill>
            <a:srgbClr val="1313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78625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Toplantı Odası">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TM02900722[[fn=İyon Toplantı Odası]]</Template>
  <TotalTime>346</TotalTime>
  <Words>3956</Words>
  <Application>Microsoft Office PowerPoint</Application>
  <PresentationFormat>Geniş ekran</PresentationFormat>
  <Paragraphs>604</Paragraphs>
  <Slides>54</Slides>
  <Notes>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54</vt:i4>
      </vt:variant>
    </vt:vector>
  </HeadingPairs>
  <TitlesOfParts>
    <vt:vector size="59" baseType="lpstr">
      <vt:lpstr>Arial</vt:lpstr>
      <vt:lpstr>Calibri</vt:lpstr>
      <vt:lpstr>Century Gothic</vt:lpstr>
      <vt:lpstr>Wingdings 3</vt:lpstr>
      <vt:lpstr>İyon Toplantı Odası</vt:lpstr>
      <vt:lpstr>TECHCAREER DEVOPS BİTİRME PROJESİ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SilentAll Team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TECHCAREER DEVOPS BİTİRME PROJESİ</dc:title>
  <dc:creator>BUGRA</dc:creator>
  <cp:lastModifiedBy>BUGRA</cp:lastModifiedBy>
  <cp:revision>25</cp:revision>
  <dcterms:created xsi:type="dcterms:W3CDTF">2024-03-13T20:04:54Z</dcterms:created>
  <dcterms:modified xsi:type="dcterms:W3CDTF">2024-03-14T01:51:14Z</dcterms:modified>
</cp:coreProperties>
</file>